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2" r:id="rId2"/>
    <p:sldId id="257" r:id="rId3"/>
    <p:sldId id="258" r:id="rId4"/>
    <p:sldId id="260" r:id="rId5"/>
    <p:sldId id="261" r:id="rId6"/>
    <p:sldId id="271" r:id="rId7"/>
    <p:sldId id="268" r:id="rId8"/>
    <p:sldId id="263" r:id="rId9"/>
    <p:sldId id="638" r:id="rId10"/>
    <p:sldId id="264" r:id="rId11"/>
    <p:sldId id="266" r:id="rId12"/>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64" d="100"/>
          <a:sy n="64" d="100"/>
        </p:scale>
        <p:origin x="408" y="2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1800" cy="49901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1"/>
            <a:ext cx="2971800" cy="499011"/>
          </a:xfrm>
          <a:prstGeom prst="rect">
            <a:avLst/>
          </a:prstGeom>
        </p:spPr>
        <p:txBody>
          <a:bodyPr vert="horz" lIns="91440" tIns="45720" rIns="91440" bIns="45720" rtlCol="0"/>
          <a:lstStyle>
            <a:lvl1pPr algn="r">
              <a:defRPr sz="1200"/>
            </a:lvl1pPr>
          </a:lstStyle>
          <a:p>
            <a:fld id="{D901DC11-5B67-45D7-8EF6-EBECBE98086A}" type="datetimeFigureOut">
              <a:rPr kumimoji="1" lang="ja-JP" altLang="en-US" smtClean="0"/>
              <a:t>2025/1/21</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0"/>
          </a:xfrm>
          <a:prstGeom prst="rect">
            <a:avLst/>
          </a:prstGeom>
        </p:spPr>
        <p:txBody>
          <a:bodyPr vert="horz" lIns="91440" tIns="45720" rIns="91440" bIns="45720" rtlCol="0" anchor="b"/>
          <a:lstStyle>
            <a:lvl1pPr algn="r">
              <a:defRPr sz="1200"/>
            </a:lvl1pPr>
          </a:lstStyle>
          <a:p>
            <a:fld id="{AA5CBB4B-F5F7-453C-B06C-8E873E2A2D0A}" type="slidenum">
              <a:rPr kumimoji="1" lang="ja-JP" altLang="en-US" smtClean="0"/>
              <a:t>‹#›</a:t>
            </a:fld>
            <a:endParaRPr kumimoji="1" lang="ja-JP" altLang="en-US"/>
          </a:p>
        </p:txBody>
      </p:sp>
    </p:spTree>
    <p:extLst>
      <p:ext uri="{BB962C8B-B14F-4D97-AF65-F5344CB8AC3E}">
        <p14:creationId xmlns:p14="http://schemas.microsoft.com/office/powerpoint/2010/main" val="16090820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０％</a:t>
            </a:r>
          </a:p>
        </p:txBody>
      </p:sp>
      <p:sp>
        <p:nvSpPr>
          <p:cNvPr id="4" name="スライド番号プレースホルダー 3"/>
          <p:cNvSpPr>
            <a:spLocks noGrp="1"/>
          </p:cNvSpPr>
          <p:nvPr>
            <p:ph type="sldNum" sz="quarter" idx="5"/>
          </p:nvPr>
        </p:nvSpPr>
        <p:spPr/>
        <p:txBody>
          <a:bodyPr/>
          <a:lstStyle/>
          <a:p>
            <a:fld id="{AA5CBB4B-F5F7-453C-B06C-8E873E2A2D0A}" type="slidenum">
              <a:rPr kumimoji="1" lang="ja-JP" altLang="en-US" smtClean="0"/>
              <a:t>2</a:t>
            </a:fld>
            <a:endParaRPr kumimoji="1" lang="ja-JP" altLang="en-US"/>
          </a:p>
        </p:txBody>
      </p:sp>
    </p:spTree>
    <p:extLst>
      <p:ext uri="{BB962C8B-B14F-4D97-AF65-F5344CB8AC3E}">
        <p14:creationId xmlns:p14="http://schemas.microsoft.com/office/powerpoint/2010/main" val="282586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EBFA8D-57C1-B91D-03A8-285355D97D9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B6151E-DE87-2F25-9BF2-1A3E6A7B09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8843AA1-7C46-77F6-493F-5BF90396861A}"/>
              </a:ext>
            </a:extLst>
          </p:cNvPr>
          <p:cNvSpPr>
            <a:spLocks noGrp="1"/>
          </p:cNvSpPr>
          <p:nvPr>
            <p:ph type="dt" sz="half" idx="10"/>
          </p:nvPr>
        </p:nvSpPr>
        <p:spPr/>
        <p:txBody>
          <a:bodyPr/>
          <a:lstStyle/>
          <a:p>
            <a:fld id="{08CC04EC-DEC2-46B3-AA5B-F4A824081BFE}" type="datetimeFigureOut">
              <a:rPr kumimoji="1" lang="ja-JP" altLang="en-US" smtClean="0"/>
              <a:t>2025/1/21</a:t>
            </a:fld>
            <a:endParaRPr kumimoji="1" lang="ja-JP" altLang="en-US"/>
          </a:p>
        </p:txBody>
      </p:sp>
      <p:sp>
        <p:nvSpPr>
          <p:cNvPr id="5" name="フッター プレースホルダー 4">
            <a:extLst>
              <a:ext uri="{FF2B5EF4-FFF2-40B4-BE49-F238E27FC236}">
                <a16:creationId xmlns:a16="http://schemas.microsoft.com/office/drawing/2014/main" id="{C5DE0E6D-8932-6E5A-C342-2E83F0B548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599833-5F6C-1AA7-4442-C5226FF6A7B5}"/>
              </a:ext>
            </a:extLst>
          </p:cNvPr>
          <p:cNvSpPr>
            <a:spLocks noGrp="1"/>
          </p:cNvSpPr>
          <p:nvPr>
            <p:ph type="sldNum" sz="quarter" idx="12"/>
          </p:nvPr>
        </p:nvSpPr>
        <p:spPr/>
        <p:txBody>
          <a:bodyPr/>
          <a:lstStyle/>
          <a:p>
            <a:fld id="{B79D41FE-D616-419B-817F-3282F738EBEF}" type="slidenum">
              <a:rPr kumimoji="1" lang="ja-JP" altLang="en-US" smtClean="0"/>
              <a:t>‹#›</a:t>
            </a:fld>
            <a:endParaRPr kumimoji="1" lang="ja-JP" altLang="en-US"/>
          </a:p>
        </p:txBody>
      </p:sp>
    </p:spTree>
    <p:extLst>
      <p:ext uri="{BB962C8B-B14F-4D97-AF65-F5344CB8AC3E}">
        <p14:creationId xmlns:p14="http://schemas.microsoft.com/office/powerpoint/2010/main" val="39019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32360-9AD1-B41B-1E45-8410F936253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CF16ED1-7889-4CE5-D785-6C3A7D33507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D30BA5-6C01-73AD-70C4-F1642441858C}"/>
              </a:ext>
            </a:extLst>
          </p:cNvPr>
          <p:cNvSpPr>
            <a:spLocks noGrp="1"/>
          </p:cNvSpPr>
          <p:nvPr>
            <p:ph type="dt" sz="half" idx="10"/>
          </p:nvPr>
        </p:nvSpPr>
        <p:spPr/>
        <p:txBody>
          <a:bodyPr/>
          <a:lstStyle/>
          <a:p>
            <a:fld id="{08CC04EC-DEC2-46B3-AA5B-F4A824081BFE}" type="datetimeFigureOut">
              <a:rPr kumimoji="1" lang="ja-JP" altLang="en-US" smtClean="0"/>
              <a:t>2025/1/21</a:t>
            </a:fld>
            <a:endParaRPr kumimoji="1" lang="ja-JP" altLang="en-US"/>
          </a:p>
        </p:txBody>
      </p:sp>
      <p:sp>
        <p:nvSpPr>
          <p:cNvPr id="5" name="フッター プレースホルダー 4">
            <a:extLst>
              <a:ext uri="{FF2B5EF4-FFF2-40B4-BE49-F238E27FC236}">
                <a16:creationId xmlns:a16="http://schemas.microsoft.com/office/drawing/2014/main" id="{4597E6A6-CD7E-5F38-7F06-8B02E7875E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716794-D4B4-8B1F-8BE7-C8937E6B4892}"/>
              </a:ext>
            </a:extLst>
          </p:cNvPr>
          <p:cNvSpPr>
            <a:spLocks noGrp="1"/>
          </p:cNvSpPr>
          <p:nvPr>
            <p:ph type="sldNum" sz="quarter" idx="12"/>
          </p:nvPr>
        </p:nvSpPr>
        <p:spPr/>
        <p:txBody>
          <a:bodyPr/>
          <a:lstStyle/>
          <a:p>
            <a:fld id="{B79D41FE-D616-419B-817F-3282F738EBEF}" type="slidenum">
              <a:rPr kumimoji="1" lang="ja-JP" altLang="en-US" smtClean="0"/>
              <a:t>‹#›</a:t>
            </a:fld>
            <a:endParaRPr kumimoji="1" lang="ja-JP" altLang="en-US"/>
          </a:p>
        </p:txBody>
      </p:sp>
    </p:spTree>
    <p:extLst>
      <p:ext uri="{BB962C8B-B14F-4D97-AF65-F5344CB8AC3E}">
        <p14:creationId xmlns:p14="http://schemas.microsoft.com/office/powerpoint/2010/main" val="153972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D92C15F-EF35-40B7-01AF-0ACD2465E55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19181B-E7A9-3565-B14A-CC1DEFD0CDA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0EB2A50-19E1-ECDB-7171-706F2D466845}"/>
              </a:ext>
            </a:extLst>
          </p:cNvPr>
          <p:cNvSpPr>
            <a:spLocks noGrp="1"/>
          </p:cNvSpPr>
          <p:nvPr>
            <p:ph type="dt" sz="half" idx="10"/>
          </p:nvPr>
        </p:nvSpPr>
        <p:spPr/>
        <p:txBody>
          <a:bodyPr/>
          <a:lstStyle/>
          <a:p>
            <a:fld id="{08CC04EC-DEC2-46B3-AA5B-F4A824081BFE}" type="datetimeFigureOut">
              <a:rPr kumimoji="1" lang="ja-JP" altLang="en-US" smtClean="0"/>
              <a:t>2025/1/21</a:t>
            </a:fld>
            <a:endParaRPr kumimoji="1" lang="ja-JP" altLang="en-US"/>
          </a:p>
        </p:txBody>
      </p:sp>
      <p:sp>
        <p:nvSpPr>
          <p:cNvPr id="5" name="フッター プレースホルダー 4">
            <a:extLst>
              <a:ext uri="{FF2B5EF4-FFF2-40B4-BE49-F238E27FC236}">
                <a16:creationId xmlns:a16="http://schemas.microsoft.com/office/drawing/2014/main" id="{E42830F7-45FB-D787-CB8A-8548243F1A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1B232C-D2CB-88E4-601E-B986118D9C16}"/>
              </a:ext>
            </a:extLst>
          </p:cNvPr>
          <p:cNvSpPr>
            <a:spLocks noGrp="1"/>
          </p:cNvSpPr>
          <p:nvPr>
            <p:ph type="sldNum" sz="quarter" idx="12"/>
          </p:nvPr>
        </p:nvSpPr>
        <p:spPr/>
        <p:txBody>
          <a:bodyPr/>
          <a:lstStyle/>
          <a:p>
            <a:fld id="{B79D41FE-D616-419B-817F-3282F738EBEF}" type="slidenum">
              <a:rPr kumimoji="1" lang="ja-JP" altLang="en-US" smtClean="0"/>
              <a:t>‹#›</a:t>
            </a:fld>
            <a:endParaRPr kumimoji="1" lang="ja-JP" altLang="en-US"/>
          </a:p>
        </p:txBody>
      </p:sp>
    </p:spTree>
    <p:extLst>
      <p:ext uri="{BB962C8B-B14F-4D97-AF65-F5344CB8AC3E}">
        <p14:creationId xmlns:p14="http://schemas.microsoft.com/office/powerpoint/2010/main" val="59126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036B12-FEE9-F845-2F0B-5D318D7220B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805907C-ABF1-C8B0-AB8E-93B52921805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32E4F2-0BA7-D954-64A0-19FC680260CA}"/>
              </a:ext>
            </a:extLst>
          </p:cNvPr>
          <p:cNvSpPr>
            <a:spLocks noGrp="1"/>
          </p:cNvSpPr>
          <p:nvPr>
            <p:ph type="dt" sz="half" idx="10"/>
          </p:nvPr>
        </p:nvSpPr>
        <p:spPr/>
        <p:txBody>
          <a:bodyPr/>
          <a:lstStyle/>
          <a:p>
            <a:fld id="{08CC04EC-DEC2-46B3-AA5B-F4A824081BFE}" type="datetimeFigureOut">
              <a:rPr kumimoji="1" lang="ja-JP" altLang="en-US" smtClean="0"/>
              <a:t>2025/1/21</a:t>
            </a:fld>
            <a:endParaRPr kumimoji="1" lang="ja-JP" altLang="en-US"/>
          </a:p>
        </p:txBody>
      </p:sp>
      <p:sp>
        <p:nvSpPr>
          <p:cNvPr id="5" name="フッター プレースホルダー 4">
            <a:extLst>
              <a:ext uri="{FF2B5EF4-FFF2-40B4-BE49-F238E27FC236}">
                <a16:creationId xmlns:a16="http://schemas.microsoft.com/office/drawing/2014/main" id="{F7407E63-2814-6F27-A671-3417EF7A89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B151DD-6E4D-24B9-F063-9A2EEE2FA189}"/>
              </a:ext>
            </a:extLst>
          </p:cNvPr>
          <p:cNvSpPr>
            <a:spLocks noGrp="1"/>
          </p:cNvSpPr>
          <p:nvPr>
            <p:ph type="sldNum" sz="quarter" idx="12"/>
          </p:nvPr>
        </p:nvSpPr>
        <p:spPr/>
        <p:txBody>
          <a:bodyPr/>
          <a:lstStyle/>
          <a:p>
            <a:fld id="{B79D41FE-D616-419B-817F-3282F738EBEF}" type="slidenum">
              <a:rPr kumimoji="1" lang="ja-JP" altLang="en-US" smtClean="0"/>
              <a:t>‹#›</a:t>
            </a:fld>
            <a:endParaRPr kumimoji="1" lang="ja-JP" altLang="en-US"/>
          </a:p>
        </p:txBody>
      </p:sp>
    </p:spTree>
    <p:extLst>
      <p:ext uri="{BB962C8B-B14F-4D97-AF65-F5344CB8AC3E}">
        <p14:creationId xmlns:p14="http://schemas.microsoft.com/office/powerpoint/2010/main" val="392931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29ED3-389C-1390-726C-2188C740787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DEB3812-D1B9-F16F-6809-0A4B3CB293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6C74186-1A54-854F-4B05-FB08D4DD6F8B}"/>
              </a:ext>
            </a:extLst>
          </p:cNvPr>
          <p:cNvSpPr>
            <a:spLocks noGrp="1"/>
          </p:cNvSpPr>
          <p:nvPr>
            <p:ph type="dt" sz="half" idx="10"/>
          </p:nvPr>
        </p:nvSpPr>
        <p:spPr/>
        <p:txBody>
          <a:bodyPr/>
          <a:lstStyle/>
          <a:p>
            <a:fld id="{08CC04EC-DEC2-46B3-AA5B-F4A824081BFE}" type="datetimeFigureOut">
              <a:rPr kumimoji="1" lang="ja-JP" altLang="en-US" smtClean="0"/>
              <a:t>2025/1/21</a:t>
            </a:fld>
            <a:endParaRPr kumimoji="1" lang="ja-JP" altLang="en-US"/>
          </a:p>
        </p:txBody>
      </p:sp>
      <p:sp>
        <p:nvSpPr>
          <p:cNvPr id="5" name="フッター プレースホルダー 4">
            <a:extLst>
              <a:ext uri="{FF2B5EF4-FFF2-40B4-BE49-F238E27FC236}">
                <a16:creationId xmlns:a16="http://schemas.microsoft.com/office/drawing/2014/main" id="{F4526FA3-D247-A017-6F16-B41FB63AA3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70E3CE-4AD5-7B16-E8D0-98807B07E168}"/>
              </a:ext>
            </a:extLst>
          </p:cNvPr>
          <p:cNvSpPr>
            <a:spLocks noGrp="1"/>
          </p:cNvSpPr>
          <p:nvPr>
            <p:ph type="sldNum" sz="quarter" idx="12"/>
          </p:nvPr>
        </p:nvSpPr>
        <p:spPr/>
        <p:txBody>
          <a:bodyPr/>
          <a:lstStyle/>
          <a:p>
            <a:fld id="{B79D41FE-D616-419B-817F-3282F738EBEF}" type="slidenum">
              <a:rPr kumimoji="1" lang="ja-JP" altLang="en-US" smtClean="0"/>
              <a:t>‹#›</a:t>
            </a:fld>
            <a:endParaRPr kumimoji="1" lang="ja-JP" altLang="en-US"/>
          </a:p>
        </p:txBody>
      </p:sp>
    </p:spTree>
    <p:extLst>
      <p:ext uri="{BB962C8B-B14F-4D97-AF65-F5344CB8AC3E}">
        <p14:creationId xmlns:p14="http://schemas.microsoft.com/office/powerpoint/2010/main" val="200212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36579B-3AA6-79EF-67C0-71969B26B30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D74EE66-278A-E876-6484-EBCE6EE74D3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5C91113-CC3C-F285-9C82-80500F7B622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7649D2B-A448-5D0E-52C3-2999F78EBC42}"/>
              </a:ext>
            </a:extLst>
          </p:cNvPr>
          <p:cNvSpPr>
            <a:spLocks noGrp="1"/>
          </p:cNvSpPr>
          <p:nvPr>
            <p:ph type="dt" sz="half" idx="10"/>
          </p:nvPr>
        </p:nvSpPr>
        <p:spPr/>
        <p:txBody>
          <a:bodyPr/>
          <a:lstStyle/>
          <a:p>
            <a:fld id="{08CC04EC-DEC2-46B3-AA5B-F4A824081BFE}" type="datetimeFigureOut">
              <a:rPr kumimoji="1" lang="ja-JP" altLang="en-US" smtClean="0"/>
              <a:t>2025/1/21</a:t>
            </a:fld>
            <a:endParaRPr kumimoji="1" lang="ja-JP" altLang="en-US"/>
          </a:p>
        </p:txBody>
      </p:sp>
      <p:sp>
        <p:nvSpPr>
          <p:cNvPr id="6" name="フッター プレースホルダー 5">
            <a:extLst>
              <a:ext uri="{FF2B5EF4-FFF2-40B4-BE49-F238E27FC236}">
                <a16:creationId xmlns:a16="http://schemas.microsoft.com/office/drawing/2014/main" id="{9607628B-7118-07E7-1B19-CD428B4755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B2DF111-04F6-4D30-27F5-E107FCC83B02}"/>
              </a:ext>
            </a:extLst>
          </p:cNvPr>
          <p:cNvSpPr>
            <a:spLocks noGrp="1"/>
          </p:cNvSpPr>
          <p:nvPr>
            <p:ph type="sldNum" sz="quarter" idx="12"/>
          </p:nvPr>
        </p:nvSpPr>
        <p:spPr/>
        <p:txBody>
          <a:bodyPr/>
          <a:lstStyle/>
          <a:p>
            <a:fld id="{B79D41FE-D616-419B-817F-3282F738EBEF}" type="slidenum">
              <a:rPr kumimoji="1" lang="ja-JP" altLang="en-US" smtClean="0"/>
              <a:t>‹#›</a:t>
            </a:fld>
            <a:endParaRPr kumimoji="1" lang="ja-JP" altLang="en-US"/>
          </a:p>
        </p:txBody>
      </p:sp>
    </p:spTree>
    <p:extLst>
      <p:ext uri="{BB962C8B-B14F-4D97-AF65-F5344CB8AC3E}">
        <p14:creationId xmlns:p14="http://schemas.microsoft.com/office/powerpoint/2010/main" val="140281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BDF7D0-1EB1-67E4-6465-73632895FC5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A9C54E-C8CF-65B4-3BE0-D3BEAF54F1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374CFDC-300A-3C2A-6A39-E25672B6E14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355F9E7-CEAB-AE88-4D36-36398787F0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7A30287-AC08-B798-25EC-29AC3B44BE1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E4F856D-6240-623A-3637-D91AFD09B0D9}"/>
              </a:ext>
            </a:extLst>
          </p:cNvPr>
          <p:cNvSpPr>
            <a:spLocks noGrp="1"/>
          </p:cNvSpPr>
          <p:nvPr>
            <p:ph type="dt" sz="half" idx="10"/>
          </p:nvPr>
        </p:nvSpPr>
        <p:spPr/>
        <p:txBody>
          <a:bodyPr/>
          <a:lstStyle/>
          <a:p>
            <a:fld id="{08CC04EC-DEC2-46B3-AA5B-F4A824081BFE}" type="datetimeFigureOut">
              <a:rPr kumimoji="1" lang="ja-JP" altLang="en-US" smtClean="0"/>
              <a:t>2025/1/21</a:t>
            </a:fld>
            <a:endParaRPr kumimoji="1" lang="ja-JP" altLang="en-US"/>
          </a:p>
        </p:txBody>
      </p:sp>
      <p:sp>
        <p:nvSpPr>
          <p:cNvPr id="8" name="フッター プレースホルダー 7">
            <a:extLst>
              <a:ext uri="{FF2B5EF4-FFF2-40B4-BE49-F238E27FC236}">
                <a16:creationId xmlns:a16="http://schemas.microsoft.com/office/drawing/2014/main" id="{9D323D0D-B0B0-E51F-434C-EAF799B40C8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7A9BF6A-93AE-3457-5556-71C749CC0C3A}"/>
              </a:ext>
            </a:extLst>
          </p:cNvPr>
          <p:cNvSpPr>
            <a:spLocks noGrp="1"/>
          </p:cNvSpPr>
          <p:nvPr>
            <p:ph type="sldNum" sz="quarter" idx="12"/>
          </p:nvPr>
        </p:nvSpPr>
        <p:spPr/>
        <p:txBody>
          <a:bodyPr/>
          <a:lstStyle/>
          <a:p>
            <a:fld id="{B79D41FE-D616-419B-817F-3282F738EBEF}" type="slidenum">
              <a:rPr kumimoji="1" lang="ja-JP" altLang="en-US" smtClean="0"/>
              <a:t>‹#›</a:t>
            </a:fld>
            <a:endParaRPr kumimoji="1" lang="ja-JP" altLang="en-US"/>
          </a:p>
        </p:txBody>
      </p:sp>
    </p:spTree>
    <p:extLst>
      <p:ext uri="{BB962C8B-B14F-4D97-AF65-F5344CB8AC3E}">
        <p14:creationId xmlns:p14="http://schemas.microsoft.com/office/powerpoint/2010/main" val="34464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DA1DB9-123F-878C-5DB0-F7A77950BFD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58CE31C-9A8A-EB19-1733-DB9A7E0BE77E}"/>
              </a:ext>
            </a:extLst>
          </p:cNvPr>
          <p:cNvSpPr>
            <a:spLocks noGrp="1"/>
          </p:cNvSpPr>
          <p:nvPr>
            <p:ph type="dt" sz="half" idx="10"/>
          </p:nvPr>
        </p:nvSpPr>
        <p:spPr/>
        <p:txBody>
          <a:bodyPr/>
          <a:lstStyle/>
          <a:p>
            <a:fld id="{08CC04EC-DEC2-46B3-AA5B-F4A824081BFE}" type="datetimeFigureOut">
              <a:rPr kumimoji="1" lang="ja-JP" altLang="en-US" smtClean="0"/>
              <a:t>2025/1/21</a:t>
            </a:fld>
            <a:endParaRPr kumimoji="1" lang="ja-JP" altLang="en-US"/>
          </a:p>
        </p:txBody>
      </p:sp>
      <p:sp>
        <p:nvSpPr>
          <p:cNvPr id="4" name="フッター プレースホルダー 3">
            <a:extLst>
              <a:ext uri="{FF2B5EF4-FFF2-40B4-BE49-F238E27FC236}">
                <a16:creationId xmlns:a16="http://schemas.microsoft.com/office/drawing/2014/main" id="{E1162E1D-6412-833C-C9FF-D9B1A65FE0C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024F792-1A33-CAD6-450B-1F5AF32BE0D6}"/>
              </a:ext>
            </a:extLst>
          </p:cNvPr>
          <p:cNvSpPr>
            <a:spLocks noGrp="1"/>
          </p:cNvSpPr>
          <p:nvPr>
            <p:ph type="sldNum" sz="quarter" idx="12"/>
          </p:nvPr>
        </p:nvSpPr>
        <p:spPr/>
        <p:txBody>
          <a:bodyPr/>
          <a:lstStyle/>
          <a:p>
            <a:fld id="{B79D41FE-D616-419B-817F-3282F738EBEF}" type="slidenum">
              <a:rPr kumimoji="1" lang="ja-JP" altLang="en-US" smtClean="0"/>
              <a:t>‹#›</a:t>
            </a:fld>
            <a:endParaRPr kumimoji="1" lang="ja-JP" altLang="en-US"/>
          </a:p>
        </p:txBody>
      </p:sp>
    </p:spTree>
    <p:extLst>
      <p:ext uri="{BB962C8B-B14F-4D97-AF65-F5344CB8AC3E}">
        <p14:creationId xmlns:p14="http://schemas.microsoft.com/office/powerpoint/2010/main" val="254109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D0B28CE-DDBA-72A2-856A-E5CD8EFD559F}"/>
              </a:ext>
            </a:extLst>
          </p:cNvPr>
          <p:cNvSpPr>
            <a:spLocks noGrp="1"/>
          </p:cNvSpPr>
          <p:nvPr>
            <p:ph type="dt" sz="half" idx="10"/>
          </p:nvPr>
        </p:nvSpPr>
        <p:spPr/>
        <p:txBody>
          <a:bodyPr/>
          <a:lstStyle/>
          <a:p>
            <a:fld id="{08CC04EC-DEC2-46B3-AA5B-F4A824081BFE}" type="datetimeFigureOut">
              <a:rPr kumimoji="1" lang="ja-JP" altLang="en-US" smtClean="0"/>
              <a:t>2025/1/21</a:t>
            </a:fld>
            <a:endParaRPr kumimoji="1" lang="ja-JP" altLang="en-US"/>
          </a:p>
        </p:txBody>
      </p:sp>
      <p:sp>
        <p:nvSpPr>
          <p:cNvPr id="3" name="フッター プレースホルダー 2">
            <a:extLst>
              <a:ext uri="{FF2B5EF4-FFF2-40B4-BE49-F238E27FC236}">
                <a16:creationId xmlns:a16="http://schemas.microsoft.com/office/drawing/2014/main" id="{A4F2A9E6-3F98-5E85-F40E-EA502D4CED6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40BE66-0D6A-3A51-0B0F-ADD6634A5B1C}"/>
              </a:ext>
            </a:extLst>
          </p:cNvPr>
          <p:cNvSpPr>
            <a:spLocks noGrp="1"/>
          </p:cNvSpPr>
          <p:nvPr>
            <p:ph type="sldNum" sz="quarter" idx="12"/>
          </p:nvPr>
        </p:nvSpPr>
        <p:spPr/>
        <p:txBody>
          <a:bodyPr/>
          <a:lstStyle/>
          <a:p>
            <a:fld id="{B79D41FE-D616-419B-817F-3282F738EBEF}" type="slidenum">
              <a:rPr kumimoji="1" lang="ja-JP" altLang="en-US" smtClean="0"/>
              <a:t>‹#›</a:t>
            </a:fld>
            <a:endParaRPr kumimoji="1" lang="ja-JP" altLang="en-US"/>
          </a:p>
        </p:txBody>
      </p:sp>
    </p:spTree>
    <p:extLst>
      <p:ext uri="{BB962C8B-B14F-4D97-AF65-F5344CB8AC3E}">
        <p14:creationId xmlns:p14="http://schemas.microsoft.com/office/powerpoint/2010/main" val="384087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767905-4788-1587-F87A-0F4237C47A9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761941-7249-FDED-0153-4FD27601B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9C22C36-E456-7195-3D2D-E9E425182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175759F-8BC7-35B8-EEFE-AC34C33D9420}"/>
              </a:ext>
            </a:extLst>
          </p:cNvPr>
          <p:cNvSpPr>
            <a:spLocks noGrp="1"/>
          </p:cNvSpPr>
          <p:nvPr>
            <p:ph type="dt" sz="half" idx="10"/>
          </p:nvPr>
        </p:nvSpPr>
        <p:spPr/>
        <p:txBody>
          <a:bodyPr/>
          <a:lstStyle/>
          <a:p>
            <a:fld id="{08CC04EC-DEC2-46B3-AA5B-F4A824081BFE}" type="datetimeFigureOut">
              <a:rPr kumimoji="1" lang="ja-JP" altLang="en-US" smtClean="0"/>
              <a:t>2025/1/21</a:t>
            </a:fld>
            <a:endParaRPr kumimoji="1" lang="ja-JP" altLang="en-US"/>
          </a:p>
        </p:txBody>
      </p:sp>
      <p:sp>
        <p:nvSpPr>
          <p:cNvPr id="6" name="フッター プレースホルダー 5">
            <a:extLst>
              <a:ext uri="{FF2B5EF4-FFF2-40B4-BE49-F238E27FC236}">
                <a16:creationId xmlns:a16="http://schemas.microsoft.com/office/drawing/2014/main" id="{3FC0E076-58E4-7555-2FB7-4D4516F569F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843D061-8A09-B699-EA8B-B782DE5B1A05}"/>
              </a:ext>
            </a:extLst>
          </p:cNvPr>
          <p:cNvSpPr>
            <a:spLocks noGrp="1"/>
          </p:cNvSpPr>
          <p:nvPr>
            <p:ph type="sldNum" sz="quarter" idx="12"/>
          </p:nvPr>
        </p:nvSpPr>
        <p:spPr/>
        <p:txBody>
          <a:bodyPr/>
          <a:lstStyle/>
          <a:p>
            <a:fld id="{B79D41FE-D616-419B-817F-3282F738EBEF}" type="slidenum">
              <a:rPr kumimoji="1" lang="ja-JP" altLang="en-US" smtClean="0"/>
              <a:t>‹#›</a:t>
            </a:fld>
            <a:endParaRPr kumimoji="1" lang="ja-JP" altLang="en-US"/>
          </a:p>
        </p:txBody>
      </p:sp>
    </p:spTree>
    <p:extLst>
      <p:ext uri="{BB962C8B-B14F-4D97-AF65-F5344CB8AC3E}">
        <p14:creationId xmlns:p14="http://schemas.microsoft.com/office/powerpoint/2010/main" val="117147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48C610-E4C8-3DBA-2F82-BC60D45F95C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46E9413-6519-E4D7-EDFA-7ECE6E11D6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2E62F61-C824-8F6F-EEE1-220EEF3E2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58F6920-6B22-69F3-D3B5-3D803B308C34}"/>
              </a:ext>
            </a:extLst>
          </p:cNvPr>
          <p:cNvSpPr>
            <a:spLocks noGrp="1"/>
          </p:cNvSpPr>
          <p:nvPr>
            <p:ph type="dt" sz="half" idx="10"/>
          </p:nvPr>
        </p:nvSpPr>
        <p:spPr/>
        <p:txBody>
          <a:bodyPr/>
          <a:lstStyle/>
          <a:p>
            <a:fld id="{08CC04EC-DEC2-46B3-AA5B-F4A824081BFE}" type="datetimeFigureOut">
              <a:rPr kumimoji="1" lang="ja-JP" altLang="en-US" smtClean="0"/>
              <a:t>2025/1/21</a:t>
            </a:fld>
            <a:endParaRPr kumimoji="1" lang="ja-JP" altLang="en-US"/>
          </a:p>
        </p:txBody>
      </p:sp>
      <p:sp>
        <p:nvSpPr>
          <p:cNvPr id="6" name="フッター プレースホルダー 5">
            <a:extLst>
              <a:ext uri="{FF2B5EF4-FFF2-40B4-BE49-F238E27FC236}">
                <a16:creationId xmlns:a16="http://schemas.microsoft.com/office/drawing/2014/main" id="{11589CFA-E205-28F3-C680-74B64FEABD1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326D6D-63D7-5224-324D-23BE0FEB4A0D}"/>
              </a:ext>
            </a:extLst>
          </p:cNvPr>
          <p:cNvSpPr>
            <a:spLocks noGrp="1"/>
          </p:cNvSpPr>
          <p:nvPr>
            <p:ph type="sldNum" sz="quarter" idx="12"/>
          </p:nvPr>
        </p:nvSpPr>
        <p:spPr/>
        <p:txBody>
          <a:bodyPr/>
          <a:lstStyle/>
          <a:p>
            <a:fld id="{B79D41FE-D616-419B-817F-3282F738EBEF}" type="slidenum">
              <a:rPr kumimoji="1" lang="ja-JP" altLang="en-US" smtClean="0"/>
              <a:t>‹#›</a:t>
            </a:fld>
            <a:endParaRPr kumimoji="1" lang="ja-JP" altLang="en-US"/>
          </a:p>
        </p:txBody>
      </p:sp>
    </p:spTree>
    <p:extLst>
      <p:ext uri="{BB962C8B-B14F-4D97-AF65-F5344CB8AC3E}">
        <p14:creationId xmlns:p14="http://schemas.microsoft.com/office/powerpoint/2010/main" val="307840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EBDC981-FEDD-050F-B5D0-43B8B6C9F3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0135A0-7B76-ED3D-2118-7EDDFFFBD6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5A7114-CEC1-82FD-613B-3825B6684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CC04EC-DEC2-46B3-AA5B-F4A824081BFE}" type="datetimeFigureOut">
              <a:rPr kumimoji="1" lang="ja-JP" altLang="en-US" smtClean="0"/>
              <a:t>2025/1/21</a:t>
            </a:fld>
            <a:endParaRPr kumimoji="1" lang="ja-JP" altLang="en-US"/>
          </a:p>
        </p:txBody>
      </p:sp>
      <p:sp>
        <p:nvSpPr>
          <p:cNvPr id="5" name="フッター プレースホルダー 4">
            <a:extLst>
              <a:ext uri="{FF2B5EF4-FFF2-40B4-BE49-F238E27FC236}">
                <a16:creationId xmlns:a16="http://schemas.microsoft.com/office/drawing/2014/main" id="{77172653-6AE3-98DD-5D92-9555F933F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25075DB-3915-E198-3D5A-0D44835172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9D41FE-D616-419B-817F-3282F738EBEF}" type="slidenum">
              <a:rPr kumimoji="1" lang="ja-JP" altLang="en-US" smtClean="0"/>
              <a:t>‹#›</a:t>
            </a:fld>
            <a:endParaRPr kumimoji="1" lang="ja-JP" altLang="en-US"/>
          </a:p>
        </p:txBody>
      </p:sp>
    </p:spTree>
    <p:extLst>
      <p:ext uri="{BB962C8B-B14F-4D97-AF65-F5344CB8AC3E}">
        <p14:creationId xmlns:p14="http://schemas.microsoft.com/office/powerpoint/2010/main" val="31179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6D99B72-AC36-F7A8-B86B-AAB20F62AB6C}"/>
              </a:ext>
            </a:extLst>
          </p:cNvPr>
          <p:cNvSpPr/>
          <p:nvPr/>
        </p:nvSpPr>
        <p:spPr>
          <a:xfrm>
            <a:off x="7704749" y="975059"/>
            <a:ext cx="3536685" cy="2854028"/>
          </a:xfrm>
          <a:prstGeom prst="rect">
            <a:avLst/>
          </a:prstGeom>
          <a:noFill/>
          <a:effectLst>
            <a:outerShdw blurRad="50800" dist="50800" dir="5400000" algn="ctr" rotWithShape="0">
              <a:schemeClr val="accent2">
                <a:lumMod val="40000"/>
                <a:lumOff val="60000"/>
              </a:schemeClr>
            </a:outerShdw>
          </a:effectLst>
        </p:spPr>
        <p:txBody>
          <a:bodyPr spcFirstLastPara="1">
            <a:prstTxWarp prst="textArchUp">
              <a:avLst>
                <a:gd name="adj" fmla="val 10826168"/>
              </a:avLst>
            </a:prstTxWarp>
            <a:spAutoFit/>
          </a:bodyPr>
          <a:lstStyle/>
          <a:p>
            <a:pPr algn="ctr">
              <a:defRPr/>
            </a:pPr>
            <a:r>
              <a:rPr lang="ja-JP" alt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HG丸ｺﾞｼｯｸM-PRO" panose="020F0600000000000000" pitchFamily="50" charset="-128"/>
                <a:ea typeface="HG丸ｺﾞｼｯｸM-PRO" panose="020F0600000000000000" pitchFamily="50" charset="-128"/>
              </a:rPr>
              <a:t>口腔ケアマニュアル</a:t>
            </a:r>
          </a:p>
        </p:txBody>
      </p:sp>
      <p:pic>
        <p:nvPicPr>
          <p:cNvPr id="3075" name="図 5" descr="部屋 が含まれている画像&#10;&#10;自動的に生成された説明">
            <a:extLst>
              <a:ext uri="{FF2B5EF4-FFF2-40B4-BE49-F238E27FC236}">
                <a16:creationId xmlns:a16="http://schemas.microsoft.com/office/drawing/2014/main" id="{4EF9B0D1-7ACB-1906-9201-FC6CCFBC42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286" y="1647393"/>
            <a:ext cx="248761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テキスト ボックス 6">
            <a:extLst>
              <a:ext uri="{FF2B5EF4-FFF2-40B4-BE49-F238E27FC236}">
                <a16:creationId xmlns:a16="http://schemas.microsoft.com/office/drawing/2014/main" id="{2956A13E-9F7D-1B7D-414F-47D50A2F46F0}"/>
              </a:ext>
            </a:extLst>
          </p:cNvPr>
          <p:cNvSpPr txBox="1">
            <a:spLocks noChangeArrowheads="1"/>
          </p:cNvSpPr>
          <p:nvPr/>
        </p:nvSpPr>
        <p:spPr bwMode="auto">
          <a:xfrm>
            <a:off x="8784724" y="2918636"/>
            <a:ext cx="17430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600" dirty="0">
                <a:latin typeface="HG丸ｺﾞｼｯｸM-PRO" panose="020F0600000000000000" pitchFamily="50" charset="-128"/>
                <a:ea typeface="HG丸ｺﾞｼｯｸM-PRO" panose="020F0600000000000000" pitchFamily="50" charset="-128"/>
              </a:rPr>
              <a:t>イラスト出典：（株）コムネット</a:t>
            </a:r>
          </a:p>
        </p:txBody>
      </p:sp>
      <p:sp>
        <p:nvSpPr>
          <p:cNvPr id="3077" name="テキスト ボックス 7">
            <a:extLst>
              <a:ext uri="{FF2B5EF4-FFF2-40B4-BE49-F238E27FC236}">
                <a16:creationId xmlns:a16="http://schemas.microsoft.com/office/drawing/2014/main" id="{4E0D7729-3CCF-784F-3AB9-29D5DD4A4ECD}"/>
              </a:ext>
            </a:extLst>
          </p:cNvPr>
          <p:cNvSpPr txBox="1">
            <a:spLocks noChangeArrowheads="1"/>
          </p:cNvSpPr>
          <p:nvPr/>
        </p:nvSpPr>
        <p:spPr bwMode="auto">
          <a:xfrm>
            <a:off x="8114995" y="6014707"/>
            <a:ext cx="31265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dirty="0">
                <a:latin typeface="HG丸ｺﾞｼｯｸM-PRO" panose="020F0600000000000000" pitchFamily="50" charset="-128"/>
                <a:ea typeface="HG丸ｺﾞｼｯｸM-PRO" panose="020F0600000000000000" pitchFamily="50" charset="-128"/>
              </a:rPr>
              <a:t>一般社団法人　</a:t>
            </a:r>
            <a:r>
              <a:rPr lang="ja-JP" altLang="en-US" sz="1200" dirty="0">
                <a:latin typeface="HG丸ｺﾞｼｯｸM-PRO" panose="020F0600000000000000" pitchFamily="50" charset="-128"/>
                <a:ea typeface="HG丸ｺﾞｼｯｸM-PRO" panose="020F0600000000000000" pitchFamily="50" charset="-128"/>
              </a:rPr>
              <a:t>山口県歯科衛生士会</a:t>
            </a:r>
          </a:p>
        </p:txBody>
      </p:sp>
      <p:sp>
        <p:nvSpPr>
          <p:cNvPr id="3079" name="テキスト ボックス 1">
            <a:extLst>
              <a:ext uri="{FF2B5EF4-FFF2-40B4-BE49-F238E27FC236}">
                <a16:creationId xmlns:a16="http://schemas.microsoft.com/office/drawing/2014/main" id="{33B8BFE8-6779-8FCC-F6D4-1FE9486F34F6}"/>
              </a:ext>
            </a:extLst>
          </p:cNvPr>
          <p:cNvSpPr txBox="1">
            <a:spLocks noChangeArrowheads="1"/>
          </p:cNvSpPr>
          <p:nvPr/>
        </p:nvSpPr>
        <p:spPr bwMode="auto">
          <a:xfrm>
            <a:off x="7914970" y="3150857"/>
            <a:ext cx="348258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300" dirty="0">
                <a:latin typeface="HG丸ｺﾞｼｯｸM-PRO" panose="020F0600000000000000" pitchFamily="50" charset="-128"/>
                <a:ea typeface="HG丸ｺﾞｼｯｸM-PRO" panose="020F0600000000000000" pitchFamily="50" charset="-128"/>
              </a:rPr>
              <a:t>① 既往歴・現病歴・服薬の確認</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② 安全な姿勢・体位の確保</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③ 唇の処置</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④ 口腔内観察</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en-US" altLang="ja-JP" sz="1300" dirty="0">
                <a:latin typeface="HG丸ｺﾞｼｯｸM-PRO" panose="020F0600000000000000" pitchFamily="50" charset="-128"/>
                <a:ea typeface="HG丸ｺﾞｼｯｸM-PRO" panose="020F0600000000000000" pitchFamily="50" charset="-128"/>
              </a:rPr>
              <a:t>a </a:t>
            </a:r>
            <a:r>
              <a:rPr lang="ja-JP" altLang="en-US" sz="1300" dirty="0">
                <a:latin typeface="HG丸ｺﾞｼｯｸM-PRO" panose="020F0600000000000000" pitchFamily="50" charset="-128"/>
                <a:ea typeface="HG丸ｺﾞｼｯｸM-PRO" panose="020F0600000000000000" pitchFamily="50" charset="-128"/>
              </a:rPr>
              <a:t>義歯を外して洗う</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en-US" altLang="ja-JP" sz="1300" dirty="0">
                <a:latin typeface="HG丸ｺﾞｼｯｸM-PRO" panose="020F0600000000000000" pitchFamily="50" charset="-128"/>
                <a:ea typeface="HG丸ｺﾞｼｯｸM-PRO" panose="020F0600000000000000" pitchFamily="50" charset="-128"/>
              </a:rPr>
              <a:t>b</a:t>
            </a:r>
            <a:r>
              <a:rPr lang="ja-JP" altLang="en-US" sz="1300" dirty="0">
                <a:latin typeface="HG丸ｺﾞｼｯｸM-PRO" panose="020F0600000000000000" pitchFamily="50" charset="-128"/>
                <a:ea typeface="HG丸ｺﾞｼｯｸM-PRO" panose="020F0600000000000000" pitchFamily="50" charset="-128"/>
              </a:rPr>
              <a:t> 歯の位置・汚れ具合の確認</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en-US" altLang="ja-JP" sz="1300" dirty="0">
                <a:latin typeface="HG丸ｺﾞｼｯｸM-PRO" panose="020F0600000000000000" pitchFamily="50" charset="-128"/>
                <a:ea typeface="HG丸ｺﾞｼｯｸM-PRO" panose="020F0600000000000000" pitchFamily="50" charset="-128"/>
              </a:rPr>
              <a:t>c </a:t>
            </a:r>
            <a:r>
              <a:rPr lang="ja-JP" altLang="en-US" sz="1300" dirty="0">
                <a:latin typeface="HG丸ｺﾞｼｯｸM-PRO" panose="020F0600000000000000" pitchFamily="50" charset="-128"/>
                <a:ea typeface="HG丸ｺﾞｼｯｸM-PRO" panose="020F0600000000000000" pitchFamily="50" charset="-128"/>
              </a:rPr>
              <a:t>口腔乾燥の状態</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柿木分類</a:t>
            </a:r>
            <a:r>
              <a:rPr lang="en-US" altLang="ja-JP" sz="1300" dirty="0">
                <a:latin typeface="HG丸ｺﾞｼｯｸM-PRO" panose="020F0600000000000000" pitchFamily="50" charset="-128"/>
                <a:ea typeface="HG丸ｺﾞｼｯｸM-PRO" panose="020F0600000000000000" pitchFamily="50" charset="-128"/>
              </a:rPr>
              <a:t>)</a:t>
            </a:r>
          </a:p>
          <a:p>
            <a:r>
              <a:rPr lang="ja-JP" altLang="en-US" sz="1300" dirty="0">
                <a:latin typeface="HG丸ｺﾞｼｯｸM-PRO" panose="020F0600000000000000" pitchFamily="50" charset="-128"/>
                <a:ea typeface="HG丸ｺﾞｼｯｸM-PRO" panose="020F0600000000000000" pitchFamily="50" charset="-128"/>
              </a:rPr>
              <a:t>　 </a:t>
            </a:r>
            <a:r>
              <a:rPr lang="en-US" altLang="ja-JP" sz="1300" dirty="0">
                <a:latin typeface="HG丸ｺﾞｼｯｸM-PRO" panose="020F0600000000000000" pitchFamily="50" charset="-128"/>
                <a:ea typeface="HG丸ｺﾞｼｯｸM-PRO" panose="020F0600000000000000" pitchFamily="50" charset="-128"/>
              </a:rPr>
              <a:t>d </a:t>
            </a:r>
            <a:r>
              <a:rPr lang="ja-JP" altLang="en-US" sz="1300" dirty="0">
                <a:latin typeface="HG丸ｺﾞｼｯｸM-PRO" panose="020F0600000000000000" pitchFamily="50" charset="-128"/>
                <a:ea typeface="HG丸ｺﾞｼｯｸM-PRO" panose="020F0600000000000000" pitchFamily="50" charset="-128"/>
              </a:rPr>
              <a:t>歯茎や舌の状態確認</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⑤ 口腔清掃 　 </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en-US" altLang="ja-JP" sz="1300" dirty="0">
                <a:latin typeface="HG丸ｺﾞｼｯｸM-PRO" panose="020F0600000000000000" pitchFamily="50" charset="-128"/>
                <a:ea typeface="HG丸ｺﾞｼｯｸM-PRO" panose="020F0600000000000000" pitchFamily="50" charset="-128"/>
              </a:rPr>
              <a:t>a </a:t>
            </a:r>
            <a:r>
              <a:rPr lang="ja-JP" altLang="en-US" sz="1300" dirty="0">
                <a:latin typeface="HG丸ｺﾞｼｯｸM-PRO" panose="020F0600000000000000" pitchFamily="50" charset="-128"/>
                <a:ea typeface="HG丸ｺﾞｼｯｸM-PRO" panose="020F0600000000000000" pitchFamily="50" charset="-128"/>
              </a:rPr>
              <a:t>舌苔や乾燥痰の除去</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en-US" altLang="ja-JP" sz="1300" dirty="0">
                <a:latin typeface="HG丸ｺﾞｼｯｸM-PRO" panose="020F0600000000000000" pitchFamily="50" charset="-128"/>
                <a:ea typeface="HG丸ｺﾞｼｯｸM-PRO" panose="020F0600000000000000" pitchFamily="50" charset="-128"/>
              </a:rPr>
              <a:t>b</a:t>
            </a:r>
            <a:r>
              <a:rPr lang="ja-JP" altLang="en-US" sz="1300" dirty="0">
                <a:latin typeface="HG丸ｺﾞｼｯｸM-PRO" panose="020F0600000000000000" pitchFamily="50" charset="-128"/>
                <a:ea typeface="HG丸ｺﾞｼｯｸM-PRO" panose="020F0600000000000000" pitchFamily="50" charset="-128"/>
              </a:rPr>
              <a:t> ブラッシング・歯間ブラシ</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en-US" altLang="ja-JP" sz="1300" dirty="0">
                <a:latin typeface="HG丸ｺﾞｼｯｸM-PRO" panose="020F0600000000000000" pitchFamily="50" charset="-128"/>
                <a:ea typeface="HG丸ｺﾞｼｯｸM-PRO" panose="020F0600000000000000" pitchFamily="50" charset="-128"/>
              </a:rPr>
              <a:t>c </a:t>
            </a:r>
            <a:r>
              <a:rPr lang="ja-JP" altLang="en-US" sz="1300" dirty="0">
                <a:latin typeface="HG丸ｺﾞｼｯｸM-PRO" panose="020F0600000000000000" pitchFamily="50" charset="-128"/>
                <a:ea typeface="HG丸ｺﾞｼｯｸM-PRO" panose="020F0600000000000000" pitchFamily="50" charset="-128"/>
              </a:rPr>
              <a:t>粘膜清掃・汚れの回収</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⑥ 粘膜保湿 </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⑦ その他</a:t>
            </a:r>
            <a:r>
              <a:rPr lang="en-US" altLang="ja-JP" sz="1300" dirty="0">
                <a:latin typeface="HG丸ｺﾞｼｯｸM-PRO" panose="020F0600000000000000" pitchFamily="50" charset="-128"/>
                <a:ea typeface="HG丸ｺﾞｼｯｸM-PRO" panose="020F0600000000000000" pitchFamily="50" charset="-128"/>
              </a:rPr>
              <a:t> </a:t>
            </a:r>
          </a:p>
          <a:p>
            <a:r>
              <a:rPr lang="ja-JP" altLang="en-US" sz="1300" b="1" i="1"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b="1" i="1" dirty="0">
                <a:solidFill>
                  <a:srgbClr val="FF0000"/>
                </a:solidFill>
                <a:latin typeface="HG丸ｺﾞｼｯｸM-PRO" panose="020F0600000000000000" pitchFamily="50" charset="-128"/>
                <a:ea typeface="HG丸ｺﾞｼｯｸM-PRO" panose="020F0600000000000000" pitchFamily="50" charset="-128"/>
              </a:rPr>
              <a:t>　</a:t>
            </a:r>
          </a:p>
        </p:txBody>
      </p:sp>
      <p:sp>
        <p:nvSpPr>
          <p:cNvPr id="2" name="フローチャート: 代替処理 1">
            <a:extLst>
              <a:ext uri="{FF2B5EF4-FFF2-40B4-BE49-F238E27FC236}">
                <a16:creationId xmlns:a16="http://schemas.microsoft.com/office/drawing/2014/main" id="{FCF24A8C-7536-4FC2-C0AB-BADC4EF7F5A2}"/>
              </a:ext>
            </a:extLst>
          </p:cNvPr>
          <p:cNvSpPr/>
          <p:nvPr/>
        </p:nvSpPr>
        <p:spPr>
          <a:xfrm>
            <a:off x="489646" y="222701"/>
            <a:ext cx="6271014" cy="6412598"/>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tLang="ja-JP" b="1" dirty="0"/>
          </a:p>
          <a:p>
            <a:pPr algn="ctr"/>
            <a:r>
              <a:rPr kumimoji="1" lang="ja-JP" altLang="en-US" b="1" dirty="0">
                <a:latin typeface="HG丸ｺﾞｼｯｸM-PRO" panose="020F0600000000000000" pitchFamily="50" charset="-128"/>
                <a:ea typeface="HG丸ｺﾞｼｯｸM-PRO" panose="020F0600000000000000" pitchFamily="50" charset="-128"/>
              </a:rPr>
              <a:t>① 感染症のリスク低減</a:t>
            </a:r>
            <a:endParaRPr kumimoji="1"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 </a:t>
            </a:r>
            <a:r>
              <a:rPr lang="ja-JP" altLang="en-US" b="1" dirty="0">
                <a:solidFill>
                  <a:srgbClr val="C00000"/>
                </a:solidFill>
                <a:latin typeface="HG丸ｺﾞｼｯｸM-PRO" panose="020F0600000000000000" pitchFamily="50" charset="-128"/>
                <a:ea typeface="HG丸ｺﾞｼｯｸM-PRO" panose="020F0600000000000000" pitchFamily="50" charset="-128"/>
              </a:rPr>
              <a:t>入所者さんの為は勿論</a:t>
            </a:r>
            <a:r>
              <a:rPr lang="ja-JP" altLang="en-US" b="1" dirty="0">
                <a:latin typeface="HG丸ｺﾞｼｯｸM-PRO" panose="020F0600000000000000" pitchFamily="50" charset="-128"/>
                <a:ea typeface="HG丸ｺﾞｼｯｸM-PRO" panose="020F0600000000000000" pitchFamily="50" charset="-128"/>
              </a:rPr>
              <a:t>のこと感染症が施設内で</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発生するとスタッフには余分な業務が急増</a:t>
            </a:r>
            <a:endParaRPr lang="en-US" altLang="ja-JP" b="1" dirty="0">
              <a:latin typeface="HG丸ｺﾞｼｯｸM-PRO" panose="020F0600000000000000" pitchFamily="50" charset="-128"/>
              <a:ea typeface="HG丸ｺﾞｼｯｸM-PRO" panose="020F0600000000000000" pitchFamily="50" charset="-128"/>
            </a:endParaRPr>
          </a:p>
          <a:p>
            <a:pPr algn="ctr"/>
            <a:endParaRPr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② 口臭の予防</a:t>
            </a:r>
            <a:endParaRPr kumimoji="1"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 口臭があると対処が苦痛</a:t>
            </a:r>
            <a:endParaRPr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⇒スタッフだけでなく同室の方々も</a:t>
            </a:r>
            <a:endParaRPr kumimoji="1"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不快な思いを強いられる</a:t>
            </a:r>
            <a:endParaRPr kumimoji="1"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⇒会話の頻度・交流が減少</a:t>
            </a:r>
            <a:endParaRPr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 認知症の進む</a:t>
            </a:r>
            <a:endParaRPr kumimoji="1"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⇒スタッフの余分な業務が増加</a:t>
            </a:r>
            <a:endParaRPr kumimoji="1" lang="en-US" altLang="ja-JP" b="1" dirty="0">
              <a:latin typeface="HG丸ｺﾞｼｯｸM-PRO" panose="020F0600000000000000" pitchFamily="50" charset="-128"/>
              <a:ea typeface="HG丸ｺﾞｼｯｸM-PRO" panose="020F0600000000000000" pitchFamily="50" charset="-128"/>
            </a:endParaRPr>
          </a:p>
          <a:p>
            <a:pPr algn="ctr"/>
            <a:endParaRPr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③ 誤嚥性肺炎や糖尿病などの全身疾患の予防・改善</a:t>
            </a:r>
            <a:endParaRPr kumimoji="1"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 糖尿病のインスリン注射削減</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脳梗塞発症の急対応削減</a:t>
            </a:r>
            <a:endParaRPr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骨折者の対応削減</a:t>
            </a:r>
            <a:endParaRPr kumimoji="1"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などなど</a:t>
            </a:r>
            <a:endParaRPr lang="en-US" altLang="ja-JP" b="1" dirty="0">
              <a:latin typeface="HG丸ｺﾞｼｯｸM-PRO" panose="020F0600000000000000" pitchFamily="50" charset="-128"/>
              <a:ea typeface="HG丸ｺﾞｼｯｸM-PRO" panose="020F0600000000000000" pitchFamily="50" charset="-128"/>
            </a:endParaRPr>
          </a:p>
          <a:p>
            <a:pPr algn="ctr"/>
            <a:endParaRPr kumimoji="1"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④ 正しく行えば口腔ケアの時間削減</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5" name="吹き出し: 四角形 4">
            <a:extLst>
              <a:ext uri="{FF2B5EF4-FFF2-40B4-BE49-F238E27FC236}">
                <a16:creationId xmlns:a16="http://schemas.microsoft.com/office/drawing/2014/main" id="{167E9C0F-67C8-F112-385F-E975A1BA47A2}"/>
              </a:ext>
            </a:extLst>
          </p:cNvPr>
          <p:cNvSpPr/>
          <p:nvPr/>
        </p:nvSpPr>
        <p:spPr>
          <a:xfrm>
            <a:off x="1824960" y="222701"/>
            <a:ext cx="3600386" cy="526517"/>
          </a:xfrm>
          <a:prstGeom prst="wedgeRectCallout">
            <a:avLst>
              <a:gd name="adj1" fmla="val 48461"/>
              <a:gd name="adj2" fmla="val -3714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＜口腔ケアを行う利点＞</a:t>
            </a:r>
            <a:endParaRPr kumimoji="1" lang="en-US" altLang="ja-JP"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370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17843570-1611-DA36-4B2D-1D54D3CD4B2B}"/>
              </a:ext>
            </a:extLst>
          </p:cNvPr>
          <p:cNvSpPr/>
          <p:nvPr/>
        </p:nvSpPr>
        <p:spPr>
          <a:xfrm>
            <a:off x="777894" y="4140624"/>
            <a:ext cx="2188559" cy="25347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5" name="テキスト ボックス 6">
            <a:extLst>
              <a:ext uri="{FF2B5EF4-FFF2-40B4-BE49-F238E27FC236}">
                <a16:creationId xmlns:a16="http://schemas.microsoft.com/office/drawing/2014/main" id="{4E24342E-FCF6-B59B-0A40-24C6A714D0DC}"/>
              </a:ext>
            </a:extLst>
          </p:cNvPr>
          <p:cNvSpPr txBox="1">
            <a:spLocks noChangeArrowheads="1"/>
          </p:cNvSpPr>
          <p:nvPr/>
        </p:nvSpPr>
        <p:spPr bwMode="auto">
          <a:xfrm>
            <a:off x="1278687" y="3969271"/>
            <a:ext cx="1170191"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400" b="1">
                <a:latin typeface="HG丸ｺﾞｼｯｸM-PRO" panose="020F0600000000000000" pitchFamily="50" charset="-128"/>
                <a:ea typeface="HG丸ｺﾞｼｯｸM-PRO" panose="020F0600000000000000" pitchFamily="50" charset="-128"/>
              </a:rPr>
              <a:t>清掃の仕方</a:t>
            </a:r>
          </a:p>
        </p:txBody>
      </p:sp>
      <p:grpSp>
        <p:nvGrpSpPr>
          <p:cNvPr id="6" name="グループ化 28">
            <a:extLst>
              <a:ext uri="{FF2B5EF4-FFF2-40B4-BE49-F238E27FC236}">
                <a16:creationId xmlns:a16="http://schemas.microsoft.com/office/drawing/2014/main" id="{CDEFBE17-778D-A09D-A472-04AD93C519BE}"/>
              </a:ext>
            </a:extLst>
          </p:cNvPr>
          <p:cNvGrpSpPr>
            <a:grpSpLocks/>
          </p:cNvGrpSpPr>
          <p:nvPr/>
        </p:nvGrpSpPr>
        <p:grpSpPr bwMode="auto">
          <a:xfrm>
            <a:off x="545533" y="4305917"/>
            <a:ext cx="2653280" cy="2279633"/>
            <a:chOff x="5414169" y="4091129"/>
            <a:chExt cx="2120900" cy="1957388"/>
          </a:xfrm>
        </p:grpSpPr>
        <p:pic>
          <p:nvPicPr>
            <p:cNvPr id="7" name="図 14">
              <a:extLst>
                <a:ext uri="{FF2B5EF4-FFF2-40B4-BE49-F238E27FC236}">
                  <a16:creationId xmlns:a16="http://schemas.microsoft.com/office/drawing/2014/main" id="{3BE8A870-FFF1-1D61-2D4B-4FDC411081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4169" y="4091129"/>
              <a:ext cx="21209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グループ化 27">
              <a:extLst>
                <a:ext uri="{FF2B5EF4-FFF2-40B4-BE49-F238E27FC236}">
                  <a16:creationId xmlns:a16="http://schemas.microsoft.com/office/drawing/2014/main" id="{B5997E58-6933-775F-4ED8-7AE46A13883C}"/>
                </a:ext>
              </a:extLst>
            </p:cNvPr>
            <p:cNvGrpSpPr>
              <a:grpSpLocks/>
            </p:cNvGrpSpPr>
            <p:nvPr/>
          </p:nvGrpSpPr>
          <p:grpSpPr bwMode="auto">
            <a:xfrm>
              <a:off x="5732475" y="4281716"/>
              <a:ext cx="1553010" cy="1562053"/>
              <a:chOff x="5732475" y="4281716"/>
              <a:chExt cx="1553010" cy="1562053"/>
            </a:xfrm>
          </p:grpSpPr>
          <p:sp>
            <p:nvSpPr>
              <p:cNvPr id="9" name="円弧 8">
                <a:extLst>
                  <a:ext uri="{FF2B5EF4-FFF2-40B4-BE49-F238E27FC236}">
                    <a16:creationId xmlns:a16="http://schemas.microsoft.com/office/drawing/2014/main" id="{C5680913-DF56-9F2A-E7D0-320AB184D8FB}"/>
                  </a:ext>
                </a:extLst>
              </p:cNvPr>
              <p:cNvSpPr/>
              <p:nvPr/>
            </p:nvSpPr>
            <p:spPr>
              <a:xfrm rot="4204141" flipH="1" flipV="1">
                <a:off x="6105526" y="4343399"/>
                <a:ext cx="1041401" cy="1317625"/>
              </a:xfrm>
              <a:prstGeom prst="arc">
                <a:avLst>
                  <a:gd name="adj1" fmla="val 17464324"/>
                  <a:gd name="adj2" fmla="val 62131"/>
                </a:avLst>
              </a:prstGeom>
              <a:ln w="38100" cap="flat" cmpd="sng" algn="ctr">
                <a:solidFill>
                  <a:srgbClr val="0033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ja-JP" altLang="en-US"/>
              </a:p>
            </p:txBody>
          </p:sp>
          <p:sp>
            <p:nvSpPr>
              <p:cNvPr id="10" name="円弧 9">
                <a:extLst>
                  <a:ext uri="{FF2B5EF4-FFF2-40B4-BE49-F238E27FC236}">
                    <a16:creationId xmlns:a16="http://schemas.microsoft.com/office/drawing/2014/main" id="{FCB532CB-FE51-4ED4-A791-10D74D9859D5}"/>
                  </a:ext>
                </a:extLst>
              </p:cNvPr>
              <p:cNvSpPr/>
              <p:nvPr/>
            </p:nvSpPr>
            <p:spPr>
              <a:xfrm rot="17395859" flipV="1">
                <a:off x="5908675" y="4173537"/>
                <a:ext cx="1206501" cy="1422400"/>
              </a:xfrm>
              <a:prstGeom prst="arc">
                <a:avLst>
                  <a:gd name="adj1" fmla="val 17464324"/>
                  <a:gd name="adj2" fmla="val 1063867"/>
                </a:avLst>
              </a:prstGeom>
              <a:ln w="38100" cap="flat" cmpd="sng" algn="ctr">
                <a:solidFill>
                  <a:srgbClr val="0033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ja-JP" altLang="en-US"/>
              </a:p>
            </p:txBody>
          </p:sp>
          <p:sp>
            <p:nvSpPr>
              <p:cNvPr id="11" name="フリーフォーム: 図形 10">
                <a:extLst>
                  <a:ext uri="{FF2B5EF4-FFF2-40B4-BE49-F238E27FC236}">
                    <a16:creationId xmlns:a16="http://schemas.microsoft.com/office/drawing/2014/main" id="{7CE578C5-97EF-0FEF-89E2-1CBB08FBBB34}"/>
                  </a:ext>
                </a:extLst>
              </p:cNvPr>
              <p:cNvSpPr/>
              <p:nvPr/>
            </p:nvSpPr>
            <p:spPr>
              <a:xfrm>
                <a:off x="6418263" y="4527550"/>
                <a:ext cx="112712" cy="276225"/>
              </a:xfrm>
              <a:custGeom>
                <a:avLst/>
                <a:gdLst>
                  <a:gd name="connsiteX0" fmla="*/ 60290 w 261257"/>
                  <a:gd name="connsiteY0" fmla="*/ 252399 h 252399"/>
                  <a:gd name="connsiteX1" fmla="*/ 261257 w 261257"/>
                  <a:gd name="connsiteY1" fmla="*/ 182061 h 252399"/>
                  <a:gd name="connsiteX2" fmla="*/ 221064 w 261257"/>
                  <a:gd name="connsiteY2" fmla="*/ 172012 h 252399"/>
                  <a:gd name="connsiteX3" fmla="*/ 0 w 261257"/>
                  <a:gd name="connsiteY3" fmla="*/ 151916 h 252399"/>
                  <a:gd name="connsiteX4" fmla="*/ 10048 w 261257"/>
                  <a:gd name="connsiteY4" fmla="*/ 111722 h 252399"/>
                  <a:gd name="connsiteX5" fmla="*/ 40193 w 261257"/>
                  <a:gd name="connsiteY5" fmla="*/ 101674 h 252399"/>
                  <a:gd name="connsiteX6" fmla="*/ 130628 w 261257"/>
                  <a:gd name="connsiteY6" fmla="*/ 81577 h 252399"/>
                  <a:gd name="connsiteX7" fmla="*/ 130628 w 261257"/>
                  <a:gd name="connsiteY7" fmla="*/ 1190 h 252399"/>
                  <a:gd name="connsiteX8" fmla="*/ 120580 w 261257"/>
                  <a:gd name="connsiteY8" fmla="*/ 1190 h 2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57" h="252399">
                    <a:moveTo>
                      <a:pt x="60290" y="252399"/>
                    </a:moveTo>
                    <a:cubicBezTo>
                      <a:pt x="261574" y="210024"/>
                      <a:pt x="230644" y="273903"/>
                      <a:pt x="261257" y="182061"/>
                    </a:cubicBezTo>
                    <a:cubicBezTo>
                      <a:pt x="247859" y="178711"/>
                      <a:pt x="234735" y="173965"/>
                      <a:pt x="221064" y="172012"/>
                    </a:cubicBezTo>
                    <a:cubicBezTo>
                      <a:pt x="181697" y="166388"/>
                      <a:pt x="32810" y="154650"/>
                      <a:pt x="0" y="151916"/>
                    </a:cubicBezTo>
                    <a:cubicBezTo>
                      <a:pt x="3349" y="138518"/>
                      <a:pt x="1421" y="122506"/>
                      <a:pt x="10048" y="111722"/>
                    </a:cubicBezTo>
                    <a:cubicBezTo>
                      <a:pt x="16665" y="103451"/>
                      <a:pt x="29853" y="103972"/>
                      <a:pt x="40193" y="101674"/>
                    </a:cubicBezTo>
                    <a:cubicBezTo>
                      <a:pt x="146300" y="78094"/>
                      <a:pt x="62767" y="104196"/>
                      <a:pt x="130628" y="81577"/>
                    </a:cubicBezTo>
                    <a:cubicBezTo>
                      <a:pt x="152065" y="38704"/>
                      <a:pt x="162783" y="44064"/>
                      <a:pt x="130628" y="1190"/>
                    </a:cubicBezTo>
                    <a:cubicBezTo>
                      <a:pt x="128618" y="-1489"/>
                      <a:pt x="123929" y="1190"/>
                      <a:pt x="120580" y="1190"/>
                    </a:cubicBezTo>
                  </a:path>
                </a:pathLst>
              </a:custGeom>
              <a:noFill/>
              <a:ln w="28575">
                <a:solidFill>
                  <a:srgbClr val="0033CC"/>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2" name="円弧 11">
                <a:extLst>
                  <a:ext uri="{FF2B5EF4-FFF2-40B4-BE49-F238E27FC236}">
                    <a16:creationId xmlns:a16="http://schemas.microsoft.com/office/drawing/2014/main" id="{D7E3B332-313C-36B9-5B39-F23AFF48061E}"/>
                  </a:ext>
                </a:extLst>
              </p:cNvPr>
              <p:cNvSpPr/>
              <p:nvPr/>
            </p:nvSpPr>
            <p:spPr>
              <a:xfrm rot="4708612">
                <a:off x="5946775" y="4546601"/>
                <a:ext cx="1082676" cy="1511300"/>
              </a:xfrm>
              <a:prstGeom prst="arc">
                <a:avLst>
                  <a:gd name="adj1" fmla="val 16858392"/>
                  <a:gd name="adj2" fmla="val 477685"/>
                </a:avLst>
              </a:prstGeom>
              <a:ln w="38100" cap="flat" cmpd="sng" algn="ctr">
                <a:solidFill>
                  <a:srgbClr val="0033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ja-JP" altLang="en-US"/>
              </a:p>
            </p:txBody>
          </p:sp>
          <p:sp>
            <p:nvSpPr>
              <p:cNvPr id="13" name="円弧 12">
                <a:extLst>
                  <a:ext uri="{FF2B5EF4-FFF2-40B4-BE49-F238E27FC236}">
                    <a16:creationId xmlns:a16="http://schemas.microsoft.com/office/drawing/2014/main" id="{2FF0CC53-A8C3-E29B-EF04-A1C06BFF6778}"/>
                  </a:ext>
                </a:extLst>
              </p:cNvPr>
              <p:cNvSpPr/>
              <p:nvPr/>
            </p:nvSpPr>
            <p:spPr>
              <a:xfrm rot="4204141">
                <a:off x="6188075" y="4546601"/>
                <a:ext cx="585787" cy="1449388"/>
              </a:xfrm>
              <a:prstGeom prst="arc">
                <a:avLst>
                  <a:gd name="adj1" fmla="val 17358984"/>
                  <a:gd name="adj2" fmla="val 407333"/>
                </a:avLst>
              </a:prstGeom>
              <a:ln w="38100" cap="flat" cmpd="sng" algn="ctr">
                <a:solidFill>
                  <a:srgbClr val="0033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ja-JP" altLang="en-US"/>
              </a:p>
            </p:txBody>
          </p:sp>
          <p:sp>
            <p:nvSpPr>
              <p:cNvPr id="14" name="円弧 13">
                <a:extLst>
                  <a:ext uri="{FF2B5EF4-FFF2-40B4-BE49-F238E27FC236}">
                    <a16:creationId xmlns:a16="http://schemas.microsoft.com/office/drawing/2014/main" id="{95C1D0E8-BF23-7217-EAE6-ECD0BEFB1E1B}"/>
                  </a:ext>
                </a:extLst>
              </p:cNvPr>
              <p:cNvSpPr/>
              <p:nvPr/>
            </p:nvSpPr>
            <p:spPr>
              <a:xfrm rot="17395859" flipH="1">
                <a:off x="6206332" y="4560094"/>
                <a:ext cx="585788" cy="1450975"/>
              </a:xfrm>
              <a:prstGeom prst="arc">
                <a:avLst>
                  <a:gd name="adj1" fmla="val 17358984"/>
                  <a:gd name="adj2" fmla="val 407333"/>
                </a:avLst>
              </a:prstGeom>
              <a:ln w="38100" cap="flat" cmpd="sng" algn="ctr">
                <a:solidFill>
                  <a:srgbClr val="0033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ja-JP" altLang="en-US"/>
              </a:p>
            </p:txBody>
          </p:sp>
          <p:sp>
            <p:nvSpPr>
              <p:cNvPr id="15" name="フリーフォーム: 図形 14">
                <a:extLst>
                  <a:ext uri="{FF2B5EF4-FFF2-40B4-BE49-F238E27FC236}">
                    <a16:creationId xmlns:a16="http://schemas.microsoft.com/office/drawing/2014/main" id="{6C0D5B20-DD3B-6F9F-78E5-12CA0BA50380}"/>
                  </a:ext>
                </a:extLst>
              </p:cNvPr>
              <p:cNvSpPr/>
              <p:nvPr/>
            </p:nvSpPr>
            <p:spPr>
              <a:xfrm rot="11162355">
                <a:off x="6400800" y="5037137"/>
                <a:ext cx="169863" cy="415925"/>
              </a:xfrm>
              <a:custGeom>
                <a:avLst/>
                <a:gdLst>
                  <a:gd name="connsiteX0" fmla="*/ 60290 w 261257"/>
                  <a:gd name="connsiteY0" fmla="*/ 252399 h 252399"/>
                  <a:gd name="connsiteX1" fmla="*/ 261257 w 261257"/>
                  <a:gd name="connsiteY1" fmla="*/ 182061 h 252399"/>
                  <a:gd name="connsiteX2" fmla="*/ 221064 w 261257"/>
                  <a:gd name="connsiteY2" fmla="*/ 172012 h 252399"/>
                  <a:gd name="connsiteX3" fmla="*/ 0 w 261257"/>
                  <a:gd name="connsiteY3" fmla="*/ 151916 h 252399"/>
                  <a:gd name="connsiteX4" fmla="*/ 10048 w 261257"/>
                  <a:gd name="connsiteY4" fmla="*/ 111722 h 252399"/>
                  <a:gd name="connsiteX5" fmla="*/ 40193 w 261257"/>
                  <a:gd name="connsiteY5" fmla="*/ 101674 h 252399"/>
                  <a:gd name="connsiteX6" fmla="*/ 130628 w 261257"/>
                  <a:gd name="connsiteY6" fmla="*/ 81577 h 252399"/>
                  <a:gd name="connsiteX7" fmla="*/ 130628 w 261257"/>
                  <a:gd name="connsiteY7" fmla="*/ 1190 h 252399"/>
                  <a:gd name="connsiteX8" fmla="*/ 120580 w 261257"/>
                  <a:gd name="connsiteY8" fmla="*/ 1190 h 2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57" h="252399">
                    <a:moveTo>
                      <a:pt x="60290" y="252399"/>
                    </a:moveTo>
                    <a:cubicBezTo>
                      <a:pt x="261574" y="210024"/>
                      <a:pt x="230644" y="273903"/>
                      <a:pt x="261257" y="182061"/>
                    </a:cubicBezTo>
                    <a:cubicBezTo>
                      <a:pt x="247859" y="178711"/>
                      <a:pt x="234735" y="173965"/>
                      <a:pt x="221064" y="172012"/>
                    </a:cubicBezTo>
                    <a:cubicBezTo>
                      <a:pt x="181697" y="166388"/>
                      <a:pt x="32810" y="154650"/>
                      <a:pt x="0" y="151916"/>
                    </a:cubicBezTo>
                    <a:cubicBezTo>
                      <a:pt x="3349" y="138518"/>
                      <a:pt x="1421" y="122506"/>
                      <a:pt x="10048" y="111722"/>
                    </a:cubicBezTo>
                    <a:cubicBezTo>
                      <a:pt x="16665" y="103451"/>
                      <a:pt x="29853" y="103972"/>
                      <a:pt x="40193" y="101674"/>
                    </a:cubicBezTo>
                    <a:cubicBezTo>
                      <a:pt x="146300" y="78094"/>
                      <a:pt x="62767" y="104196"/>
                      <a:pt x="130628" y="81577"/>
                    </a:cubicBezTo>
                    <a:cubicBezTo>
                      <a:pt x="152065" y="38704"/>
                      <a:pt x="162783" y="44064"/>
                      <a:pt x="130628" y="1190"/>
                    </a:cubicBezTo>
                    <a:cubicBezTo>
                      <a:pt x="128618" y="-1489"/>
                      <a:pt x="123929" y="1190"/>
                      <a:pt x="120580" y="1190"/>
                    </a:cubicBezTo>
                  </a:path>
                </a:pathLst>
              </a:custGeom>
              <a:noFill/>
              <a:ln w="28575">
                <a:solidFill>
                  <a:srgbClr val="0033CC"/>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grpSp>
      </p:grpSp>
      <p:sp>
        <p:nvSpPr>
          <p:cNvPr id="16" name="テキスト ボックス 27">
            <a:extLst>
              <a:ext uri="{FF2B5EF4-FFF2-40B4-BE49-F238E27FC236}">
                <a16:creationId xmlns:a16="http://schemas.microsoft.com/office/drawing/2014/main" id="{09007CD9-4D9D-4613-26F9-85184D91C350}"/>
              </a:ext>
            </a:extLst>
          </p:cNvPr>
          <p:cNvSpPr txBox="1">
            <a:spLocks noChangeArrowheads="1"/>
          </p:cNvSpPr>
          <p:nvPr/>
        </p:nvSpPr>
        <p:spPr bwMode="auto">
          <a:xfrm>
            <a:off x="638596" y="217183"/>
            <a:ext cx="453798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300" dirty="0">
                <a:latin typeface="HG丸ｺﾞｼｯｸM-PRO" panose="020F0600000000000000" pitchFamily="50" charset="-128"/>
                <a:ea typeface="HG丸ｺﾞｼｯｸM-PRO" panose="020F0600000000000000" pitchFamily="50" charset="-128"/>
              </a:rPr>
              <a:t>　</a:t>
            </a:r>
            <a:r>
              <a:rPr lang="en-US" altLang="ja-JP" sz="1300" dirty="0">
                <a:latin typeface="HG丸ｺﾞｼｯｸM-PRO" panose="020F0600000000000000" pitchFamily="50" charset="-128"/>
                <a:ea typeface="HG丸ｺﾞｼｯｸM-PRO" panose="020F0600000000000000" pitchFamily="50" charset="-128"/>
              </a:rPr>
              <a:t>c)-ⅱ</a:t>
            </a:r>
            <a:r>
              <a:rPr lang="ja-JP" altLang="en-US" sz="1300" dirty="0">
                <a:latin typeface="HG丸ｺﾞｼｯｸM-PRO" panose="020F0600000000000000" pitchFamily="50" charset="-128"/>
                <a:ea typeface="HG丸ｺﾞｼｯｸM-PRO" panose="020F0600000000000000" pitchFamily="50" charset="-128"/>
              </a:rPr>
              <a:t> 粘膜清掃</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口腔ケア用ウエッティ</a:t>
            </a:r>
            <a:r>
              <a:rPr lang="en-US" altLang="ja-JP" sz="1300" dirty="0">
                <a:latin typeface="HG丸ｺﾞｼｯｸM-PRO" panose="020F0600000000000000" pitchFamily="50" charset="-128"/>
                <a:ea typeface="HG丸ｺﾞｼｯｸM-PRO" panose="020F0600000000000000" pitchFamily="50" charset="-128"/>
              </a:rPr>
              <a:t>)</a:t>
            </a: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＊不織布やガーゼをマウスウオッシュに漬けて</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軽く絞ってから利用しても</a:t>
            </a:r>
            <a:r>
              <a:rPr lang="en-US" altLang="ja-JP" sz="1300" b="1" dirty="0">
                <a:solidFill>
                  <a:srgbClr val="FF0000"/>
                </a:solidFill>
                <a:latin typeface="HG丸ｺﾞｼｯｸM-PRO" panose="020F0600000000000000" pitchFamily="50" charset="-128"/>
                <a:ea typeface="HG丸ｺﾞｼｯｸM-PRO" panose="020F0600000000000000" pitchFamily="50" charset="-128"/>
              </a:rPr>
              <a:t>OK</a:t>
            </a:r>
            <a:endParaRPr lang="en-US" altLang="ja-JP" sz="1300" dirty="0">
              <a:latin typeface="HG丸ｺﾞｼｯｸM-PRO" panose="020F0600000000000000" pitchFamily="50" charset="-128"/>
              <a:ea typeface="HG丸ｺﾞｼｯｸM-PRO" panose="020F0600000000000000" pitchFamily="50" charset="-128"/>
            </a:endParaRPr>
          </a:p>
        </p:txBody>
      </p:sp>
      <p:pic>
        <p:nvPicPr>
          <p:cNvPr id="17" name="図 8">
            <a:extLst>
              <a:ext uri="{FF2B5EF4-FFF2-40B4-BE49-F238E27FC236}">
                <a16:creationId xmlns:a16="http://schemas.microsoft.com/office/drawing/2014/main" id="{A4210661-E1C6-17AF-DDE1-C9E1B4EB1A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856" y="1038410"/>
            <a:ext cx="1235285" cy="149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0">
            <a:extLst>
              <a:ext uri="{FF2B5EF4-FFF2-40B4-BE49-F238E27FC236}">
                <a16:creationId xmlns:a16="http://schemas.microsoft.com/office/drawing/2014/main" id="{F61336F4-90C6-F63C-94C8-7AC9743D3C7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37322" y="1079750"/>
            <a:ext cx="1616594" cy="149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3">
            <a:extLst>
              <a:ext uri="{FF2B5EF4-FFF2-40B4-BE49-F238E27FC236}">
                <a16:creationId xmlns:a16="http://schemas.microsoft.com/office/drawing/2014/main" id="{404D688A-984E-A58B-D259-6FABD9252CE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35452" y="2120940"/>
            <a:ext cx="1541127" cy="112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9">
            <a:extLst>
              <a:ext uri="{FF2B5EF4-FFF2-40B4-BE49-F238E27FC236}">
                <a16:creationId xmlns:a16="http://schemas.microsoft.com/office/drawing/2014/main" id="{D8AF44F9-71A1-0380-535C-7F2A49566D5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08275" y="1755005"/>
            <a:ext cx="1632482" cy="157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吹き出し: 角を丸めた四角形 20">
            <a:extLst>
              <a:ext uri="{FF2B5EF4-FFF2-40B4-BE49-F238E27FC236}">
                <a16:creationId xmlns:a16="http://schemas.microsoft.com/office/drawing/2014/main" id="{82513C12-C1BE-992C-13C2-A1828F552C52}"/>
              </a:ext>
            </a:extLst>
          </p:cNvPr>
          <p:cNvSpPr/>
          <p:nvPr/>
        </p:nvSpPr>
        <p:spPr>
          <a:xfrm>
            <a:off x="994013" y="3412559"/>
            <a:ext cx="3894522" cy="342037"/>
          </a:xfrm>
          <a:prstGeom prst="wedgeRoundRectCallout">
            <a:avLst>
              <a:gd name="adj1" fmla="val -20936"/>
              <a:gd name="adj2" fmla="val -74901"/>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巻き方の例：角が表に出ないように巻く！</a:t>
            </a:r>
          </a:p>
        </p:txBody>
      </p:sp>
      <p:sp>
        <p:nvSpPr>
          <p:cNvPr id="22" name="吹き出し: 角を丸めた四角形 21">
            <a:extLst>
              <a:ext uri="{FF2B5EF4-FFF2-40B4-BE49-F238E27FC236}">
                <a16:creationId xmlns:a16="http://schemas.microsoft.com/office/drawing/2014/main" id="{6E7F30FB-5777-A9ED-CE81-1AF2132BF232}"/>
              </a:ext>
            </a:extLst>
          </p:cNvPr>
          <p:cNvSpPr/>
          <p:nvPr/>
        </p:nvSpPr>
        <p:spPr>
          <a:xfrm>
            <a:off x="3345619" y="4280660"/>
            <a:ext cx="1900590" cy="2370227"/>
          </a:xfrm>
          <a:prstGeom prst="wedgeRoundRectCallout">
            <a:avLst>
              <a:gd name="adj1" fmla="val -64600"/>
              <a:gd name="adj2" fmla="val -18794"/>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rgbClr val="FF0000"/>
                </a:solidFill>
                <a:latin typeface="HG丸ｺﾞｼｯｸM-PRO" panose="020F0600000000000000" pitchFamily="50" charset="-128"/>
                <a:ea typeface="HG丸ｺﾞｼｯｸM-PRO" panose="020F0600000000000000" pitchFamily="50" charset="-128"/>
              </a:rPr>
              <a:t>★原則★</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pPr>
              <a:defRPr/>
            </a:pPr>
            <a:endParaRPr lang="ja-JP" altLang="en-US" sz="1300"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sz="1300" b="1" dirty="0">
                <a:solidFill>
                  <a:srgbClr val="FF0000"/>
                </a:solidFill>
                <a:latin typeface="HG丸ｺﾞｼｯｸM-PRO" panose="020F0600000000000000" pitchFamily="50" charset="-128"/>
                <a:ea typeface="HG丸ｺﾞｼｯｸM-PRO" panose="020F0600000000000000" pitchFamily="50" charset="-128"/>
              </a:rPr>
              <a:t>　粘膜清掃は</a:t>
            </a:r>
          </a:p>
          <a:p>
            <a:pPr>
              <a:defRPr/>
            </a:pPr>
            <a:r>
              <a:rPr lang="ja-JP" altLang="en-US" sz="1300" b="1" dirty="0">
                <a:solidFill>
                  <a:srgbClr val="FF0000"/>
                </a:solidFill>
                <a:latin typeface="HG丸ｺﾞｼｯｸM-PRO" panose="020F0600000000000000" pitchFamily="50" charset="-128"/>
                <a:ea typeface="HG丸ｺﾞｼｯｸM-PRO" panose="020F0600000000000000" pitchFamily="50" charset="-128"/>
              </a:rPr>
              <a:t>・奥から手前に</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sz="1300" b="1" dirty="0">
                <a:solidFill>
                  <a:srgbClr val="FF0000"/>
                </a:solidFill>
                <a:latin typeface="HG丸ｺﾞｼｯｸM-PRO" panose="020F0600000000000000" pitchFamily="50" charset="-128"/>
                <a:ea typeface="HG丸ｺﾞｼｯｸM-PRO" panose="020F0600000000000000" pitchFamily="50" charset="-128"/>
              </a:rPr>
              <a:t>　清拭</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sz="1300" b="1" dirty="0">
                <a:solidFill>
                  <a:srgbClr val="FF0000"/>
                </a:solidFill>
                <a:latin typeface="HG丸ｺﾞｼｯｸM-PRO" panose="020F0600000000000000" pitchFamily="50" charset="-128"/>
                <a:ea typeface="HG丸ｺﾞｼｯｸM-PRO" panose="020F0600000000000000" pitchFamily="50" charset="-128"/>
              </a:rPr>
              <a:t>・痛い事は絶対</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sz="1300" b="1" dirty="0">
                <a:solidFill>
                  <a:srgbClr val="FF0000"/>
                </a:solidFill>
                <a:latin typeface="HG丸ｺﾞｼｯｸM-PRO" panose="020F0600000000000000" pitchFamily="50" charset="-128"/>
                <a:ea typeface="HG丸ｺﾞｼｯｸM-PRO" panose="020F0600000000000000" pitchFamily="50" charset="-128"/>
              </a:rPr>
              <a:t>　にしない</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sz="1300" b="1" dirty="0">
                <a:solidFill>
                  <a:srgbClr val="FF0000"/>
                </a:solidFill>
                <a:latin typeface="HG丸ｺﾞｼｯｸM-PRO" panose="020F0600000000000000" pitchFamily="50" charset="-128"/>
                <a:ea typeface="HG丸ｺﾞｼｯｸM-PRO" panose="020F0600000000000000" pitchFamily="50" charset="-128"/>
              </a:rPr>
              <a:t>・喉に水分を流</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sz="1300" b="1" dirty="0">
                <a:solidFill>
                  <a:srgbClr val="FF0000"/>
                </a:solidFill>
                <a:latin typeface="HG丸ｺﾞｼｯｸM-PRO" panose="020F0600000000000000" pitchFamily="50" charset="-128"/>
                <a:ea typeface="HG丸ｺﾞｼｯｸM-PRO" panose="020F0600000000000000" pitchFamily="50" charset="-128"/>
              </a:rPr>
              <a:t>　し込まない</a:t>
            </a:r>
          </a:p>
        </p:txBody>
      </p:sp>
      <p:sp>
        <p:nvSpPr>
          <p:cNvPr id="23" name="円弧 22">
            <a:extLst>
              <a:ext uri="{FF2B5EF4-FFF2-40B4-BE49-F238E27FC236}">
                <a16:creationId xmlns:a16="http://schemas.microsoft.com/office/drawing/2014/main" id="{B59DD140-9475-3A0F-19FD-F525C8E42A96}"/>
              </a:ext>
            </a:extLst>
          </p:cNvPr>
          <p:cNvSpPr/>
          <p:nvPr/>
        </p:nvSpPr>
        <p:spPr>
          <a:xfrm rot="4204141" flipH="1" flipV="1">
            <a:off x="1076671" y="4307326"/>
            <a:ext cx="1405126" cy="1783417"/>
          </a:xfrm>
          <a:prstGeom prst="arc">
            <a:avLst>
              <a:gd name="adj1" fmla="val 17464324"/>
              <a:gd name="adj2" fmla="val 1063867"/>
            </a:avLst>
          </a:prstGeom>
          <a:ln w="38100" cap="flat" cmpd="sng" algn="ctr">
            <a:solidFill>
              <a:srgbClr val="0033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ja-JP" altLang="en-US"/>
          </a:p>
        </p:txBody>
      </p:sp>
      <p:sp>
        <p:nvSpPr>
          <p:cNvPr id="24" name="円弧 23">
            <a:extLst>
              <a:ext uri="{FF2B5EF4-FFF2-40B4-BE49-F238E27FC236}">
                <a16:creationId xmlns:a16="http://schemas.microsoft.com/office/drawing/2014/main" id="{EFDB7BD4-45CC-3703-7106-FF6F43937ED5}"/>
              </a:ext>
            </a:extLst>
          </p:cNvPr>
          <p:cNvSpPr/>
          <p:nvPr/>
        </p:nvSpPr>
        <p:spPr>
          <a:xfrm rot="16891388" flipH="1">
            <a:off x="1241715" y="4784086"/>
            <a:ext cx="1260916" cy="1890661"/>
          </a:xfrm>
          <a:prstGeom prst="arc">
            <a:avLst>
              <a:gd name="adj1" fmla="val 16858392"/>
              <a:gd name="adj2" fmla="val 477685"/>
            </a:avLst>
          </a:prstGeom>
          <a:ln w="38100" cap="flat" cmpd="sng" algn="ctr">
            <a:solidFill>
              <a:srgbClr val="0033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ja-JP" altLang="en-US"/>
          </a:p>
        </p:txBody>
      </p:sp>
      <p:sp>
        <p:nvSpPr>
          <p:cNvPr id="25" name="円弧 24">
            <a:extLst>
              <a:ext uri="{FF2B5EF4-FFF2-40B4-BE49-F238E27FC236}">
                <a16:creationId xmlns:a16="http://schemas.microsoft.com/office/drawing/2014/main" id="{270AE463-DA0A-4E78-F822-424290764896}"/>
              </a:ext>
            </a:extLst>
          </p:cNvPr>
          <p:cNvSpPr/>
          <p:nvPr/>
        </p:nvSpPr>
        <p:spPr>
          <a:xfrm rot="17395859" flipV="1">
            <a:off x="1149700" y="4566796"/>
            <a:ext cx="1212846" cy="1648370"/>
          </a:xfrm>
          <a:prstGeom prst="arc">
            <a:avLst>
              <a:gd name="adj1" fmla="val 17464324"/>
              <a:gd name="adj2" fmla="val 62131"/>
            </a:avLst>
          </a:prstGeom>
          <a:ln w="38100" cap="flat" cmpd="sng" algn="ctr">
            <a:solidFill>
              <a:srgbClr val="0033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ja-JP" altLang="en-US"/>
          </a:p>
        </p:txBody>
      </p:sp>
      <p:sp>
        <p:nvSpPr>
          <p:cNvPr id="26" name="テキスト ボックス 27">
            <a:extLst>
              <a:ext uri="{FF2B5EF4-FFF2-40B4-BE49-F238E27FC236}">
                <a16:creationId xmlns:a16="http://schemas.microsoft.com/office/drawing/2014/main" id="{A3B0553B-F1D4-B49A-7101-803A99362DFA}"/>
              </a:ext>
            </a:extLst>
          </p:cNvPr>
          <p:cNvSpPr txBox="1">
            <a:spLocks noChangeArrowheads="1"/>
          </p:cNvSpPr>
          <p:nvPr/>
        </p:nvSpPr>
        <p:spPr bwMode="auto">
          <a:xfrm>
            <a:off x="6702834" y="4924334"/>
            <a:ext cx="40329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⑦ その他</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ⅰ) </a:t>
            </a:r>
            <a:r>
              <a:rPr lang="ja-JP" altLang="en-US" sz="1400" dirty="0">
                <a:latin typeface="HG丸ｺﾞｼｯｸM-PRO" panose="020F0600000000000000" pitchFamily="50" charset="-128"/>
                <a:ea typeface="HG丸ｺﾞｼｯｸM-PRO" panose="020F0600000000000000" pitchFamily="50" charset="-128"/>
              </a:rPr>
              <a:t>胃瘻・経管・静脈栄養者のケア　　　</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7" name="テキスト ボックス 27">
            <a:extLst>
              <a:ext uri="{FF2B5EF4-FFF2-40B4-BE49-F238E27FC236}">
                <a16:creationId xmlns:a16="http://schemas.microsoft.com/office/drawing/2014/main" id="{590B8333-C147-AECC-BC04-82EC26EA2554}"/>
              </a:ext>
            </a:extLst>
          </p:cNvPr>
          <p:cNvSpPr txBox="1">
            <a:spLocks noChangeArrowheads="1"/>
          </p:cNvSpPr>
          <p:nvPr/>
        </p:nvSpPr>
        <p:spPr bwMode="auto">
          <a:xfrm>
            <a:off x="6589668" y="164813"/>
            <a:ext cx="403295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⑥ 粘膜保湿　</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＊口腔乾燥のレベルにより、ジェルかマウスウォ</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ッシュのどちらを使うかを判断する。ジェルに</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マウスウォッシュを少量混ぜて使用しても</a:t>
            </a:r>
            <a:r>
              <a:rPr lang="en-US" altLang="ja-JP" sz="1300" b="1" dirty="0">
                <a:solidFill>
                  <a:srgbClr val="FF0000"/>
                </a:solidFill>
                <a:latin typeface="HG丸ｺﾞｼｯｸM-PRO" panose="020F0600000000000000" pitchFamily="50" charset="-128"/>
                <a:ea typeface="HG丸ｺﾞｼｯｸM-PRO" panose="020F0600000000000000" pitchFamily="50" charset="-128"/>
              </a:rPr>
              <a:t>OK</a:t>
            </a:r>
          </a:p>
        </p:txBody>
      </p:sp>
      <p:sp>
        <p:nvSpPr>
          <p:cNvPr id="28" name="テキスト ボックス 27">
            <a:extLst>
              <a:ext uri="{FF2B5EF4-FFF2-40B4-BE49-F238E27FC236}">
                <a16:creationId xmlns:a16="http://schemas.microsoft.com/office/drawing/2014/main" id="{BB6A6F68-EF4A-F020-540C-CC7DBA4F988E}"/>
              </a:ext>
            </a:extLst>
          </p:cNvPr>
          <p:cNvSpPr txBox="1">
            <a:spLocks noChangeArrowheads="1"/>
          </p:cNvSpPr>
          <p:nvPr/>
        </p:nvSpPr>
        <p:spPr bwMode="auto">
          <a:xfrm>
            <a:off x="6886391" y="5583313"/>
            <a:ext cx="3665842"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300" b="1" dirty="0">
                <a:solidFill>
                  <a:srgbClr val="FF0000"/>
                </a:solidFill>
                <a:latin typeface="HG丸ｺﾞｼｯｸM-PRO" panose="020F0600000000000000" pitchFamily="50" charset="-128"/>
                <a:ea typeface="HG丸ｺﾞｼｯｸM-PRO" panose="020F0600000000000000" pitchFamily="50" charset="-128"/>
              </a:rPr>
              <a:t>＊口から食べていなくても、お口の中は</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唾液や痰・歯垢などで汚れている。</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＊栄養剤注入の</a:t>
            </a:r>
            <a:r>
              <a:rPr lang="en-US" altLang="ja-JP" sz="1300" b="1" dirty="0">
                <a:solidFill>
                  <a:srgbClr val="FF0000"/>
                </a:solidFill>
                <a:latin typeface="HG丸ｺﾞｼｯｸM-PRO" panose="020F0600000000000000" pitchFamily="50" charset="-128"/>
                <a:ea typeface="HG丸ｺﾞｼｯｸM-PRO" panose="020F0600000000000000" pitchFamily="50" charset="-128"/>
              </a:rPr>
              <a:t>30</a:t>
            </a:r>
            <a:r>
              <a:rPr lang="ja-JP" altLang="en-US" sz="1300" b="1" dirty="0">
                <a:solidFill>
                  <a:srgbClr val="FF0000"/>
                </a:solidFill>
                <a:latin typeface="HG丸ｺﾞｼｯｸM-PRO" panose="020F0600000000000000" pitchFamily="50" charset="-128"/>
                <a:ea typeface="HG丸ｺﾞｼｯｸM-PRO" panose="020F0600000000000000" pitchFamily="50" charset="-128"/>
              </a:rPr>
              <a:t>分～</a:t>
            </a:r>
            <a:r>
              <a:rPr lang="en-US" altLang="ja-JP" sz="13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1300" b="1" dirty="0">
                <a:solidFill>
                  <a:srgbClr val="FF0000"/>
                </a:solidFill>
                <a:latin typeface="HG丸ｺﾞｼｯｸM-PRO" panose="020F0600000000000000" pitchFamily="50" charset="-128"/>
                <a:ea typeface="HG丸ｺﾞｼｯｸM-PRO" panose="020F0600000000000000" pitchFamily="50" charset="-128"/>
              </a:rPr>
              <a:t>時間前までに口腔</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ケアをすることで口の中の細菌数を減少</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させ誤嚥性肺炎の予防にも繋がる。</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29" name="図 4">
            <a:extLst>
              <a:ext uri="{FF2B5EF4-FFF2-40B4-BE49-F238E27FC236}">
                <a16:creationId xmlns:a16="http://schemas.microsoft.com/office/drawing/2014/main" id="{EE477852-522D-E4EE-B2B7-D6278A96642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61194" y="3062580"/>
            <a:ext cx="2558224" cy="176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総入れ歯の方の口腔ケア | 大和駅前の歯科医院 裕デンタルクリニック">
            <a:extLst>
              <a:ext uri="{FF2B5EF4-FFF2-40B4-BE49-F238E27FC236}">
                <a16:creationId xmlns:a16="http://schemas.microsoft.com/office/drawing/2014/main" id="{492D31CF-F0C1-D28D-7C9D-AE8A1C11579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02834" y="1429288"/>
            <a:ext cx="1903313" cy="136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9" descr="総入れ歯の方の口腔ケア | 大和駅前の歯科医院 裕デンタルクリニック">
            <a:extLst>
              <a:ext uri="{FF2B5EF4-FFF2-40B4-BE49-F238E27FC236}">
                <a16:creationId xmlns:a16="http://schemas.microsoft.com/office/drawing/2014/main" id="{CED3E9AF-6CB8-F7A2-24FF-5ABF0628873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71982" y="1299445"/>
            <a:ext cx="2121098" cy="147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吹き出し: 角を丸めた四角形 31">
            <a:extLst>
              <a:ext uri="{FF2B5EF4-FFF2-40B4-BE49-F238E27FC236}">
                <a16:creationId xmlns:a16="http://schemas.microsoft.com/office/drawing/2014/main" id="{438F116C-E89A-9AC0-3538-5A68EDC899CC}"/>
              </a:ext>
            </a:extLst>
          </p:cNvPr>
          <p:cNvSpPr/>
          <p:nvPr/>
        </p:nvSpPr>
        <p:spPr>
          <a:xfrm>
            <a:off x="9507462" y="3062579"/>
            <a:ext cx="1554939" cy="1570277"/>
          </a:xfrm>
          <a:prstGeom prst="wedgeRoundRectCallout">
            <a:avLst>
              <a:gd name="adj1" fmla="val -23709"/>
              <a:gd name="adj2" fmla="val -58451"/>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手の甲で薄く</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伸ばしながら</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口腔内に塗布</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pPr algn="ctr">
              <a:defRPr/>
            </a:pP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人肌に温められる効果もあり</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3" name="矢印: 右 32">
            <a:extLst>
              <a:ext uri="{FF2B5EF4-FFF2-40B4-BE49-F238E27FC236}">
                <a16:creationId xmlns:a16="http://schemas.microsoft.com/office/drawing/2014/main" id="{4B3AAFAB-C5AC-F6C1-837B-9F36BC2623C0}"/>
              </a:ext>
            </a:extLst>
          </p:cNvPr>
          <p:cNvSpPr/>
          <p:nvPr/>
        </p:nvSpPr>
        <p:spPr>
          <a:xfrm>
            <a:off x="8719312" y="1865675"/>
            <a:ext cx="324754" cy="468349"/>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34" name="二等辺三角形 33">
            <a:extLst>
              <a:ext uri="{FF2B5EF4-FFF2-40B4-BE49-F238E27FC236}">
                <a16:creationId xmlns:a16="http://schemas.microsoft.com/office/drawing/2014/main" id="{F6B324D8-AB92-3C52-BE45-486D3760ADA5}"/>
              </a:ext>
            </a:extLst>
          </p:cNvPr>
          <p:cNvSpPr/>
          <p:nvPr/>
        </p:nvSpPr>
        <p:spPr>
          <a:xfrm rot="16200000">
            <a:off x="9243863" y="1456634"/>
            <a:ext cx="493328" cy="324754"/>
          </a:xfrm>
          <a:prstGeom prst="triangle">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a:p>
        </p:txBody>
      </p:sp>
    </p:spTree>
    <p:extLst>
      <p:ext uri="{BB962C8B-B14F-4D97-AF65-F5344CB8AC3E}">
        <p14:creationId xmlns:p14="http://schemas.microsoft.com/office/powerpoint/2010/main" val="267998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6">
            <a:extLst>
              <a:ext uri="{FF2B5EF4-FFF2-40B4-BE49-F238E27FC236}">
                <a16:creationId xmlns:a16="http://schemas.microsoft.com/office/drawing/2014/main" id="{C14B5DB8-2F41-F853-85E4-CD325F85D0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899" y="1088286"/>
            <a:ext cx="2257064" cy="261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四角形: 角を丸くする 2">
            <a:extLst>
              <a:ext uri="{FF2B5EF4-FFF2-40B4-BE49-F238E27FC236}">
                <a16:creationId xmlns:a16="http://schemas.microsoft.com/office/drawing/2014/main" id="{EEEAD74D-4578-5DAF-6656-E359F6994944}"/>
              </a:ext>
            </a:extLst>
          </p:cNvPr>
          <p:cNvSpPr/>
          <p:nvPr/>
        </p:nvSpPr>
        <p:spPr>
          <a:xfrm>
            <a:off x="2584998" y="1815610"/>
            <a:ext cx="1613082" cy="178520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施術後、</a:t>
            </a:r>
            <a:r>
              <a:rPr lang="ja-JP" altLang="en-US" sz="1300" b="1" dirty="0">
                <a:solidFill>
                  <a:srgbClr val="0033CC"/>
                </a:solidFill>
                <a:latin typeface="HG丸ｺﾞｼｯｸM-PRO" panose="020F0600000000000000" pitchFamily="50" charset="-128"/>
                <a:ea typeface="HG丸ｺﾞｼｯｸM-PRO" panose="020F0600000000000000" pitchFamily="50" charset="-128"/>
              </a:rPr>
              <a:t>〇</a:t>
            </a:r>
            <a:r>
              <a:rPr lang="ja-JP" altLang="en-US" sz="1300" dirty="0">
                <a:solidFill>
                  <a:srgbClr val="0033CC"/>
                </a:solidFill>
                <a:latin typeface="HG丸ｺﾞｼｯｸM-PRO" panose="020F0600000000000000" pitchFamily="50" charset="-128"/>
                <a:ea typeface="HG丸ｺﾞｼｯｸM-PRO" panose="020F0600000000000000" pitchFamily="50" charset="-128"/>
              </a:rPr>
              <a:t>部分</a:t>
            </a:r>
            <a:r>
              <a:rPr lang="ja-JP" altLang="en-US" sz="1300" dirty="0">
                <a:solidFill>
                  <a:schemeClr val="tx1"/>
                </a:solidFill>
                <a:latin typeface="HG丸ｺﾞｼｯｸM-PRO" panose="020F0600000000000000" pitchFamily="50" charset="-128"/>
                <a:ea typeface="HG丸ｺﾞｼｯｸM-PRO" panose="020F0600000000000000" pitchFamily="50" charset="-128"/>
              </a:rPr>
              <a:t>に液体が残っていることが多いので、綿棒やスポンジで確実に吸水して終了</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楕円 3">
            <a:extLst>
              <a:ext uri="{FF2B5EF4-FFF2-40B4-BE49-F238E27FC236}">
                <a16:creationId xmlns:a16="http://schemas.microsoft.com/office/drawing/2014/main" id="{9386D272-351A-D9EB-FE26-20B385642959}"/>
              </a:ext>
            </a:extLst>
          </p:cNvPr>
          <p:cNvSpPr/>
          <p:nvPr/>
        </p:nvSpPr>
        <p:spPr>
          <a:xfrm>
            <a:off x="553122" y="2259326"/>
            <a:ext cx="306688" cy="395520"/>
          </a:xfrm>
          <a:prstGeom prst="ellipse">
            <a:avLst/>
          </a:prstGeom>
          <a:noFill/>
          <a:ln w="38100">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5" name="楕円 4">
            <a:extLst>
              <a:ext uri="{FF2B5EF4-FFF2-40B4-BE49-F238E27FC236}">
                <a16:creationId xmlns:a16="http://schemas.microsoft.com/office/drawing/2014/main" id="{098243B6-DE90-95C4-F4A8-8ECBBFD1CB8F}"/>
              </a:ext>
            </a:extLst>
          </p:cNvPr>
          <p:cNvSpPr/>
          <p:nvPr/>
        </p:nvSpPr>
        <p:spPr>
          <a:xfrm>
            <a:off x="2035240" y="2199054"/>
            <a:ext cx="308383" cy="395520"/>
          </a:xfrm>
          <a:prstGeom prst="ellipse">
            <a:avLst/>
          </a:prstGeom>
          <a:noFill/>
          <a:ln w="38100">
            <a:solidFill>
              <a:srgbClr val="0033C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 name="テキスト ボックス 27">
            <a:extLst>
              <a:ext uri="{FF2B5EF4-FFF2-40B4-BE49-F238E27FC236}">
                <a16:creationId xmlns:a16="http://schemas.microsoft.com/office/drawing/2014/main" id="{EDB5146F-2E34-7B0A-C197-44DA2D768495}"/>
              </a:ext>
            </a:extLst>
          </p:cNvPr>
          <p:cNvSpPr txBox="1">
            <a:spLocks noChangeArrowheads="1"/>
          </p:cNvSpPr>
          <p:nvPr/>
        </p:nvSpPr>
        <p:spPr bwMode="auto">
          <a:xfrm>
            <a:off x="553122" y="201029"/>
            <a:ext cx="3519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ⅱ)</a:t>
            </a:r>
            <a:r>
              <a:rPr lang="ja-JP" altLang="en-US" sz="1200" dirty="0">
                <a:latin typeface="HG丸ｺﾞｼｯｸM-PRO" panose="020F0600000000000000" pitchFamily="50" charset="-128"/>
                <a:ea typeface="HG丸ｺﾞｼｯｸM-PRO" panose="020F0600000000000000" pitchFamily="50" charset="-128"/>
              </a:rPr>
              <a:t> 施術中や終了後の給水</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b="1" dirty="0">
                <a:solidFill>
                  <a:srgbClr val="FF0000"/>
                </a:solidFill>
                <a:latin typeface="HG丸ｺﾞｼｯｸM-PRO" panose="020F0600000000000000" pitchFamily="50" charset="-128"/>
                <a:ea typeface="HG丸ｺﾞｼｯｸM-PRO" panose="020F0600000000000000" pitchFamily="50" charset="-128"/>
              </a:rPr>
              <a:t>＊施術中に唾液が多い時は、下の歯と頬粘膜</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b="1" dirty="0">
                <a:solidFill>
                  <a:srgbClr val="FF0000"/>
                </a:solidFill>
                <a:latin typeface="HG丸ｺﾞｼｯｸM-PRO" panose="020F0600000000000000" pitchFamily="50" charset="-128"/>
                <a:ea typeface="HG丸ｺﾞｼｯｸM-PRO" panose="020F0600000000000000" pitchFamily="50" charset="-128"/>
              </a:rPr>
              <a:t>　の間にガーゼや不織布を挟み、吸水しなが</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b="1" dirty="0">
                <a:solidFill>
                  <a:srgbClr val="FF0000"/>
                </a:solidFill>
                <a:latin typeface="HG丸ｺﾞｼｯｸM-PRO" panose="020F0600000000000000" pitchFamily="50" charset="-128"/>
                <a:ea typeface="HG丸ｺﾞｼｯｸM-PRO" panose="020F0600000000000000" pitchFamily="50" charset="-128"/>
              </a:rPr>
              <a:t>　ら施術する。</a:t>
            </a:r>
          </a:p>
        </p:txBody>
      </p:sp>
      <p:sp>
        <p:nvSpPr>
          <p:cNvPr id="7" name="テキスト ボックス 1">
            <a:extLst>
              <a:ext uri="{FF2B5EF4-FFF2-40B4-BE49-F238E27FC236}">
                <a16:creationId xmlns:a16="http://schemas.microsoft.com/office/drawing/2014/main" id="{A3DEB0C2-D88D-344C-E430-7FE2C300D1E1}"/>
              </a:ext>
            </a:extLst>
          </p:cNvPr>
          <p:cNvSpPr txBox="1">
            <a:spLocks noChangeArrowheads="1"/>
          </p:cNvSpPr>
          <p:nvPr/>
        </p:nvSpPr>
        <p:spPr bwMode="auto">
          <a:xfrm>
            <a:off x="1050102" y="4099458"/>
            <a:ext cx="2448024" cy="2031325"/>
          </a:xfrm>
          <a:prstGeom prst="rect">
            <a:avLst/>
          </a:prstGeom>
          <a:noFill/>
          <a:ln>
            <a:noFill/>
          </a:ln>
        </p:spPr>
        <p:txBody>
          <a:bodyPr wrap="square">
            <a:spAutoFit/>
          </a:bodyPr>
          <a:lstStyle/>
          <a:p>
            <a:pPr>
              <a:defRPr/>
            </a:pPr>
            <a:r>
              <a:rPr lang="ja-JP" altLang="en-US" sz="1300" dirty="0">
                <a:latin typeface="HG丸ｺﾞｼｯｸM-PRO" panose="020F0600000000000000" pitchFamily="50" charset="-128"/>
                <a:ea typeface="HG丸ｺﾞｼｯｸM-PRO" panose="020F0600000000000000" pitchFamily="50" charset="-128"/>
              </a:rPr>
              <a:t>　　　 </a:t>
            </a:r>
            <a:r>
              <a:rPr lang="ja-JP" altLang="en-US" sz="1400" b="1" dirty="0">
                <a:solidFill>
                  <a:srgbClr val="0033CC"/>
                </a:solidFill>
                <a:highlight>
                  <a:srgbClr val="C0C0C0"/>
                </a:highlight>
                <a:latin typeface="HG丸ｺﾞｼｯｸM-PRO" panose="020F0600000000000000" pitchFamily="50" charset="-128"/>
                <a:ea typeface="HG丸ｺﾞｼｯｸM-PRO" panose="020F0600000000000000" pitchFamily="50" charset="-128"/>
              </a:rPr>
              <a:t>口腔ケア用品</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b="1" dirty="0">
                <a:solidFill>
                  <a:srgbClr val="0033CC"/>
                </a:solidFill>
                <a:latin typeface="HG丸ｺﾞｼｯｸM-PRO" panose="020F0600000000000000" pitchFamily="50" charset="-128"/>
                <a:ea typeface="HG丸ｺﾞｼｯｸM-PRO" panose="020F0600000000000000" pitchFamily="50" charset="-128"/>
              </a:rPr>
              <a:t>① 歯ブラシ　② 歯間ブラシ　</a:t>
            </a:r>
            <a:endParaRPr lang="en-US" altLang="ja-JP" sz="1400" b="1" dirty="0">
              <a:solidFill>
                <a:srgbClr val="0033CC"/>
              </a:solidFill>
              <a:latin typeface="HG丸ｺﾞｼｯｸM-PRO" panose="020F0600000000000000" pitchFamily="50" charset="-128"/>
              <a:ea typeface="HG丸ｺﾞｼｯｸM-PRO" panose="020F0600000000000000" pitchFamily="50" charset="-128"/>
            </a:endParaRPr>
          </a:p>
          <a:p>
            <a:pPr>
              <a:defRPr/>
            </a:pPr>
            <a:r>
              <a:rPr lang="ja-JP" altLang="en-US" sz="1400" b="1" dirty="0">
                <a:solidFill>
                  <a:srgbClr val="0033CC"/>
                </a:solidFill>
                <a:latin typeface="HG丸ｺﾞｼｯｸM-PRO" panose="020F0600000000000000" pitchFamily="50" charset="-128"/>
                <a:ea typeface="HG丸ｺﾞｼｯｸM-PRO" panose="020F0600000000000000" pitchFamily="50" charset="-128"/>
              </a:rPr>
              <a:t>③ 歯磨剤　　④ 義歯洗浄剤</a:t>
            </a:r>
            <a:endParaRPr lang="en-US" altLang="ja-JP" sz="1400" b="1" dirty="0">
              <a:solidFill>
                <a:srgbClr val="0033CC"/>
              </a:solidFill>
              <a:latin typeface="HG丸ｺﾞｼｯｸM-PRO" panose="020F0600000000000000" pitchFamily="50" charset="-128"/>
              <a:ea typeface="HG丸ｺﾞｼｯｸM-PRO" panose="020F0600000000000000" pitchFamily="50" charset="-128"/>
            </a:endParaRPr>
          </a:p>
          <a:p>
            <a:pPr>
              <a:defRPr/>
            </a:pPr>
            <a:r>
              <a:rPr lang="ja-JP" altLang="en-US" sz="1400" b="1" dirty="0">
                <a:solidFill>
                  <a:srgbClr val="0033CC"/>
                </a:solidFill>
                <a:latin typeface="HG丸ｺﾞｼｯｸM-PRO" panose="020F0600000000000000" pitchFamily="50" charset="-128"/>
                <a:ea typeface="HG丸ｺﾞｼｯｸM-PRO" panose="020F0600000000000000" pitchFamily="50" charset="-128"/>
              </a:rPr>
              <a:t>⑤ 口腔ケアスポンジ</a:t>
            </a:r>
            <a:endParaRPr lang="en-US" altLang="ja-JP" sz="1400" b="1" dirty="0">
              <a:solidFill>
                <a:srgbClr val="0033CC"/>
              </a:solidFill>
              <a:latin typeface="HG丸ｺﾞｼｯｸM-PRO" panose="020F0600000000000000" pitchFamily="50" charset="-128"/>
              <a:ea typeface="HG丸ｺﾞｼｯｸM-PRO" panose="020F0600000000000000" pitchFamily="50" charset="-128"/>
            </a:endParaRPr>
          </a:p>
          <a:p>
            <a:pPr>
              <a:defRPr/>
            </a:pPr>
            <a:r>
              <a:rPr lang="ja-JP" altLang="en-US" sz="1400" b="1" dirty="0">
                <a:solidFill>
                  <a:srgbClr val="0033CC"/>
                </a:solidFill>
                <a:latin typeface="HG丸ｺﾞｼｯｸM-PRO" panose="020F0600000000000000" pitchFamily="50" charset="-128"/>
                <a:ea typeface="HG丸ｺﾞｼｯｸM-PRO" panose="020F0600000000000000" pitchFamily="50" charset="-128"/>
              </a:rPr>
              <a:t>⑥ 口腔ケアジェル</a:t>
            </a:r>
            <a:endParaRPr lang="en-US" altLang="ja-JP" sz="1400" b="1" dirty="0">
              <a:solidFill>
                <a:srgbClr val="0033CC"/>
              </a:solidFill>
              <a:latin typeface="HG丸ｺﾞｼｯｸM-PRO" panose="020F0600000000000000" pitchFamily="50" charset="-128"/>
              <a:ea typeface="HG丸ｺﾞｼｯｸM-PRO" panose="020F0600000000000000" pitchFamily="50" charset="-128"/>
            </a:endParaRPr>
          </a:p>
          <a:p>
            <a:pPr>
              <a:defRPr/>
            </a:pPr>
            <a:r>
              <a:rPr lang="ja-JP" altLang="en-US" sz="1400" b="1" dirty="0">
                <a:solidFill>
                  <a:srgbClr val="0033CC"/>
                </a:solidFill>
                <a:latin typeface="HG丸ｺﾞｼｯｸM-PRO" panose="020F0600000000000000" pitchFamily="50" charset="-128"/>
                <a:ea typeface="HG丸ｺﾞｼｯｸM-PRO" panose="020F0600000000000000" pitchFamily="50" charset="-128"/>
              </a:rPr>
              <a:t>⑦</a:t>
            </a:r>
            <a:r>
              <a:rPr lang="en-US" altLang="ja-JP" sz="1400" b="1" dirty="0">
                <a:solidFill>
                  <a:srgbClr val="0033CC"/>
                </a:solidFill>
                <a:latin typeface="HG丸ｺﾞｼｯｸM-PRO" panose="020F0600000000000000" pitchFamily="50" charset="-128"/>
                <a:ea typeface="HG丸ｺﾞｼｯｸM-PRO" panose="020F0600000000000000" pitchFamily="50" charset="-128"/>
              </a:rPr>
              <a:t> </a:t>
            </a:r>
            <a:r>
              <a:rPr lang="ja-JP" altLang="en-US" sz="1400" b="1" dirty="0">
                <a:solidFill>
                  <a:srgbClr val="0033CC"/>
                </a:solidFill>
                <a:latin typeface="HG丸ｺﾞｼｯｸM-PRO" panose="020F0600000000000000" pitchFamily="50" charset="-128"/>
                <a:ea typeface="HG丸ｺﾞｼｯｸM-PRO" panose="020F0600000000000000" pitchFamily="50" charset="-128"/>
              </a:rPr>
              <a:t>マウスウォッシュ</a:t>
            </a:r>
            <a:endParaRPr lang="en-US" altLang="ja-JP" sz="1400" b="1" dirty="0">
              <a:solidFill>
                <a:srgbClr val="0033CC"/>
              </a:solidFill>
              <a:latin typeface="HG丸ｺﾞｼｯｸM-PRO" panose="020F0600000000000000" pitchFamily="50" charset="-128"/>
              <a:ea typeface="HG丸ｺﾞｼｯｸM-PRO" panose="020F0600000000000000" pitchFamily="50" charset="-128"/>
            </a:endParaRPr>
          </a:p>
          <a:p>
            <a:pPr>
              <a:defRPr/>
            </a:pPr>
            <a:r>
              <a:rPr lang="ja-JP" altLang="en-US" sz="1400" b="1" dirty="0">
                <a:solidFill>
                  <a:srgbClr val="0033CC"/>
                </a:solidFill>
                <a:latin typeface="HG丸ｺﾞｼｯｸM-PRO" panose="020F0600000000000000" pitchFamily="50" charset="-128"/>
                <a:ea typeface="HG丸ｺﾞｼｯｸM-PRO" panose="020F0600000000000000" pitchFamily="50" charset="-128"/>
              </a:rPr>
              <a:t>⑧ 口腔ケア綿棒</a:t>
            </a:r>
            <a:endParaRPr lang="en-US" altLang="ja-JP" sz="1400" b="1" dirty="0">
              <a:solidFill>
                <a:srgbClr val="0033CC"/>
              </a:solidFill>
              <a:latin typeface="HG丸ｺﾞｼｯｸM-PRO" panose="020F0600000000000000" pitchFamily="50" charset="-128"/>
              <a:ea typeface="HG丸ｺﾞｼｯｸM-PRO" panose="020F0600000000000000" pitchFamily="50" charset="-128"/>
            </a:endParaRPr>
          </a:p>
          <a:p>
            <a:pPr>
              <a:defRPr/>
            </a:pPr>
            <a:r>
              <a:rPr lang="ja-JP" altLang="en-US" sz="1400" b="1" dirty="0">
                <a:solidFill>
                  <a:srgbClr val="0033CC"/>
                </a:solidFill>
                <a:latin typeface="HG丸ｺﾞｼｯｸM-PRO" panose="020F0600000000000000" pitchFamily="50" charset="-128"/>
                <a:ea typeface="HG丸ｺﾞｼｯｸM-PRO" panose="020F0600000000000000" pitchFamily="50" charset="-128"/>
              </a:rPr>
              <a:t>⑨ 口腔ケアウエッティ－</a:t>
            </a:r>
            <a:endParaRPr lang="en-US" altLang="ja-JP" sz="1400" b="1" dirty="0">
              <a:solidFill>
                <a:srgbClr val="0033CC"/>
              </a:solidFill>
              <a:latin typeface="HG丸ｺﾞｼｯｸM-PRO" panose="020F0600000000000000" pitchFamily="50" charset="-128"/>
              <a:ea typeface="HG丸ｺﾞｼｯｸM-PRO" panose="020F0600000000000000" pitchFamily="50" charset="-128"/>
            </a:endParaRPr>
          </a:p>
          <a:p>
            <a:pPr>
              <a:defRPr/>
            </a:pPr>
            <a:r>
              <a:rPr lang="ja-JP" altLang="en-US" sz="1400" b="1" dirty="0">
                <a:solidFill>
                  <a:srgbClr val="0033CC"/>
                </a:solidFill>
                <a:latin typeface="HG丸ｺﾞｼｯｸM-PRO" panose="020F0600000000000000" pitchFamily="50" charset="-128"/>
                <a:ea typeface="HG丸ｺﾞｼｯｸM-PRO" panose="020F0600000000000000" pitchFamily="50" charset="-128"/>
              </a:rPr>
              <a:t>⑩ ワセリン　⑪ ライト</a:t>
            </a:r>
            <a:r>
              <a:rPr lang="ja-JP" altLang="en-US" sz="1400" b="1" i="1" dirty="0">
                <a:solidFill>
                  <a:srgbClr val="0033CC"/>
                </a:solidFill>
                <a:latin typeface="HG丸ｺﾞｼｯｸM-PRO" panose="020F0600000000000000" pitchFamily="50" charset="-128"/>
                <a:ea typeface="HG丸ｺﾞｼｯｸM-PRO" panose="020F0600000000000000" pitchFamily="50" charset="-128"/>
              </a:rPr>
              <a:t>　　</a:t>
            </a:r>
          </a:p>
        </p:txBody>
      </p:sp>
      <p:grpSp>
        <p:nvGrpSpPr>
          <p:cNvPr id="18" name="グループ化 29">
            <a:extLst>
              <a:ext uri="{FF2B5EF4-FFF2-40B4-BE49-F238E27FC236}">
                <a16:creationId xmlns:a16="http://schemas.microsoft.com/office/drawing/2014/main" id="{FF8D6ADE-4A15-7238-B457-70076342F6D2}"/>
              </a:ext>
            </a:extLst>
          </p:cNvPr>
          <p:cNvGrpSpPr>
            <a:grpSpLocks/>
          </p:cNvGrpSpPr>
          <p:nvPr/>
        </p:nvGrpSpPr>
        <p:grpSpPr bwMode="auto">
          <a:xfrm>
            <a:off x="1731709" y="6188270"/>
            <a:ext cx="935316" cy="248680"/>
            <a:chOff x="7254502" y="4086760"/>
            <a:chExt cx="876643" cy="166008"/>
          </a:xfrm>
        </p:grpSpPr>
        <p:pic>
          <p:nvPicPr>
            <p:cNvPr id="19" name="Picture 27">
              <a:extLst>
                <a:ext uri="{FF2B5EF4-FFF2-40B4-BE49-F238E27FC236}">
                  <a16:creationId xmlns:a16="http://schemas.microsoft.com/office/drawing/2014/main" id="{7D5EB53D-6BAC-9CCD-B97B-4C189B6774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9878"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7">
              <a:extLst>
                <a:ext uri="{FF2B5EF4-FFF2-40B4-BE49-F238E27FC236}">
                  <a16:creationId xmlns:a16="http://schemas.microsoft.com/office/drawing/2014/main" id="{73C21BD7-E547-3FF3-9A79-2FF8B18FA0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450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7">
              <a:extLst>
                <a:ext uri="{FF2B5EF4-FFF2-40B4-BE49-F238E27FC236}">
                  <a16:creationId xmlns:a16="http://schemas.microsoft.com/office/drawing/2014/main" id="{96A8B702-1E03-209A-8B0C-19E4BDF143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899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7">
              <a:extLst>
                <a:ext uri="{FF2B5EF4-FFF2-40B4-BE49-F238E27FC236}">
                  <a16:creationId xmlns:a16="http://schemas.microsoft.com/office/drawing/2014/main" id="{50B2D763-E42F-CD6C-F5E0-70ED3007CB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980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a:extLst>
                <a:ext uri="{FF2B5EF4-FFF2-40B4-BE49-F238E27FC236}">
                  <a16:creationId xmlns:a16="http://schemas.microsoft.com/office/drawing/2014/main" id="{6332C2B2-B0F3-A872-645E-B5548E83D0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5137"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a:extLst>
                <a:ext uri="{FF2B5EF4-FFF2-40B4-BE49-F238E27FC236}">
                  <a16:creationId xmlns:a16="http://schemas.microsoft.com/office/drawing/2014/main" id="{24D26314-55BD-F1EF-64DA-D065CCC03E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9068"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グループ化 36">
            <a:extLst>
              <a:ext uri="{FF2B5EF4-FFF2-40B4-BE49-F238E27FC236}">
                <a16:creationId xmlns:a16="http://schemas.microsoft.com/office/drawing/2014/main" id="{973E5838-2BFC-87A9-1509-0B0A994EE046}"/>
              </a:ext>
            </a:extLst>
          </p:cNvPr>
          <p:cNvGrpSpPr>
            <a:grpSpLocks/>
          </p:cNvGrpSpPr>
          <p:nvPr/>
        </p:nvGrpSpPr>
        <p:grpSpPr bwMode="auto">
          <a:xfrm>
            <a:off x="796393" y="6188270"/>
            <a:ext cx="935316" cy="248680"/>
            <a:chOff x="7254502" y="4086760"/>
            <a:chExt cx="876643" cy="166008"/>
          </a:xfrm>
        </p:grpSpPr>
        <p:pic>
          <p:nvPicPr>
            <p:cNvPr id="26" name="Picture 27">
              <a:extLst>
                <a:ext uri="{FF2B5EF4-FFF2-40B4-BE49-F238E27FC236}">
                  <a16:creationId xmlns:a16="http://schemas.microsoft.com/office/drawing/2014/main" id="{8FD3B62B-E00F-346D-F11F-49CFE2BCAF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9878"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a:extLst>
                <a:ext uri="{FF2B5EF4-FFF2-40B4-BE49-F238E27FC236}">
                  <a16:creationId xmlns:a16="http://schemas.microsoft.com/office/drawing/2014/main" id="{437B6A75-96F6-9115-9198-E6F09ACC93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450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6620ABC6-1D8C-0F6E-567D-B6C9D946E0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899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a:extLst>
                <a:ext uri="{FF2B5EF4-FFF2-40B4-BE49-F238E27FC236}">
                  <a16:creationId xmlns:a16="http://schemas.microsoft.com/office/drawing/2014/main" id="{11E7A73F-2D28-1696-AF80-FFC95A0A49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980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7">
              <a:extLst>
                <a:ext uri="{FF2B5EF4-FFF2-40B4-BE49-F238E27FC236}">
                  <a16:creationId xmlns:a16="http://schemas.microsoft.com/office/drawing/2014/main" id="{5EDDB1C5-D4BA-08F2-C469-9923B4565B7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5137"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7">
              <a:extLst>
                <a:ext uri="{FF2B5EF4-FFF2-40B4-BE49-F238E27FC236}">
                  <a16:creationId xmlns:a16="http://schemas.microsoft.com/office/drawing/2014/main" id="{499A180B-7C88-40C2-370A-0A1BDBD259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9068"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グループ化 50">
            <a:extLst>
              <a:ext uri="{FF2B5EF4-FFF2-40B4-BE49-F238E27FC236}">
                <a16:creationId xmlns:a16="http://schemas.microsoft.com/office/drawing/2014/main" id="{E9C11DD7-0D05-D634-1595-293824C630E8}"/>
              </a:ext>
            </a:extLst>
          </p:cNvPr>
          <p:cNvGrpSpPr>
            <a:grpSpLocks/>
          </p:cNvGrpSpPr>
          <p:nvPr/>
        </p:nvGrpSpPr>
        <p:grpSpPr bwMode="auto">
          <a:xfrm>
            <a:off x="2634448" y="6188270"/>
            <a:ext cx="935316" cy="248680"/>
            <a:chOff x="7254502" y="4086760"/>
            <a:chExt cx="876643" cy="166008"/>
          </a:xfrm>
        </p:grpSpPr>
        <p:pic>
          <p:nvPicPr>
            <p:cNvPr id="33" name="Picture 27">
              <a:extLst>
                <a:ext uri="{FF2B5EF4-FFF2-40B4-BE49-F238E27FC236}">
                  <a16:creationId xmlns:a16="http://schemas.microsoft.com/office/drawing/2014/main" id="{C47BF7BB-24DB-8EB2-328D-953E2121FA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9878"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7">
              <a:extLst>
                <a:ext uri="{FF2B5EF4-FFF2-40B4-BE49-F238E27FC236}">
                  <a16:creationId xmlns:a16="http://schemas.microsoft.com/office/drawing/2014/main" id="{C7AEFE17-FF54-C83A-5F28-DAF82E7F750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450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7">
              <a:extLst>
                <a:ext uri="{FF2B5EF4-FFF2-40B4-BE49-F238E27FC236}">
                  <a16:creationId xmlns:a16="http://schemas.microsoft.com/office/drawing/2014/main" id="{98014DD3-3732-ECF6-F819-3968EBB87A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899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7">
              <a:extLst>
                <a:ext uri="{FF2B5EF4-FFF2-40B4-BE49-F238E27FC236}">
                  <a16:creationId xmlns:a16="http://schemas.microsoft.com/office/drawing/2014/main" id="{6B025463-AC6F-547A-EC8B-6365F29883E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980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7">
              <a:extLst>
                <a:ext uri="{FF2B5EF4-FFF2-40B4-BE49-F238E27FC236}">
                  <a16:creationId xmlns:a16="http://schemas.microsoft.com/office/drawing/2014/main" id="{2FB94451-B6A9-D09C-3927-97D7B7DA70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5137"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7">
              <a:extLst>
                <a:ext uri="{FF2B5EF4-FFF2-40B4-BE49-F238E27FC236}">
                  <a16:creationId xmlns:a16="http://schemas.microsoft.com/office/drawing/2014/main" id="{9F045978-1350-EA7B-90E9-BB92DA2AF1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9068"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図 57">
            <a:extLst>
              <a:ext uri="{FF2B5EF4-FFF2-40B4-BE49-F238E27FC236}">
                <a16:creationId xmlns:a16="http://schemas.microsoft.com/office/drawing/2014/main" id="{2FF6F7F6-0C90-9827-8AB6-59E14E77CAB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0118" y="6164586"/>
            <a:ext cx="544727" cy="54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テキスト ボックス 6">
            <a:extLst>
              <a:ext uri="{FF2B5EF4-FFF2-40B4-BE49-F238E27FC236}">
                <a16:creationId xmlns:a16="http://schemas.microsoft.com/office/drawing/2014/main" id="{3D04F015-E544-8F38-8A6C-1CFDAEEDCD8F}"/>
              </a:ext>
            </a:extLst>
          </p:cNvPr>
          <p:cNvSpPr txBox="1">
            <a:spLocks noChangeArrowheads="1"/>
          </p:cNvSpPr>
          <p:nvPr/>
        </p:nvSpPr>
        <p:spPr bwMode="auto">
          <a:xfrm>
            <a:off x="1842477" y="6410768"/>
            <a:ext cx="20212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000" dirty="0">
                <a:latin typeface="HG丸ｺﾞｼｯｸM-PRO" panose="020F0600000000000000" pitchFamily="50" charset="-128"/>
                <a:ea typeface="HG丸ｺﾞｼｯｸM-PRO" panose="020F0600000000000000" pitchFamily="50" charset="-128"/>
              </a:rPr>
              <a:t>ご質問等がございましたら⇒</a:t>
            </a:r>
          </a:p>
        </p:txBody>
      </p:sp>
      <p:grpSp>
        <p:nvGrpSpPr>
          <p:cNvPr id="44" name="グループ化 36">
            <a:extLst>
              <a:ext uri="{FF2B5EF4-FFF2-40B4-BE49-F238E27FC236}">
                <a16:creationId xmlns:a16="http://schemas.microsoft.com/office/drawing/2014/main" id="{73998691-CFBC-65AD-611C-D3075D8536CB}"/>
              </a:ext>
            </a:extLst>
          </p:cNvPr>
          <p:cNvGrpSpPr>
            <a:grpSpLocks/>
          </p:cNvGrpSpPr>
          <p:nvPr/>
        </p:nvGrpSpPr>
        <p:grpSpPr bwMode="auto">
          <a:xfrm>
            <a:off x="705568" y="4099458"/>
            <a:ext cx="935316" cy="248680"/>
            <a:chOff x="7254502" y="4086760"/>
            <a:chExt cx="876643" cy="166008"/>
          </a:xfrm>
        </p:grpSpPr>
        <p:pic>
          <p:nvPicPr>
            <p:cNvPr id="45" name="Picture 27">
              <a:extLst>
                <a:ext uri="{FF2B5EF4-FFF2-40B4-BE49-F238E27FC236}">
                  <a16:creationId xmlns:a16="http://schemas.microsoft.com/office/drawing/2014/main" id="{A299BFED-8D80-CFB3-10F7-7FE63551C6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9878"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7">
              <a:extLst>
                <a:ext uri="{FF2B5EF4-FFF2-40B4-BE49-F238E27FC236}">
                  <a16:creationId xmlns:a16="http://schemas.microsoft.com/office/drawing/2014/main" id="{1616B8D7-4D2A-85B3-D743-D146F611FD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450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7">
              <a:extLst>
                <a:ext uri="{FF2B5EF4-FFF2-40B4-BE49-F238E27FC236}">
                  <a16:creationId xmlns:a16="http://schemas.microsoft.com/office/drawing/2014/main" id="{A7934E85-A732-E8BD-7A97-3E339C6266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899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7">
              <a:extLst>
                <a:ext uri="{FF2B5EF4-FFF2-40B4-BE49-F238E27FC236}">
                  <a16:creationId xmlns:a16="http://schemas.microsoft.com/office/drawing/2014/main" id="{BA89E2BC-480C-E82F-C0F0-C2D9B83D1C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980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7">
              <a:extLst>
                <a:ext uri="{FF2B5EF4-FFF2-40B4-BE49-F238E27FC236}">
                  <a16:creationId xmlns:a16="http://schemas.microsoft.com/office/drawing/2014/main" id="{BC346079-3984-B5BB-A207-F65DA37092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5137"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7">
              <a:extLst>
                <a:ext uri="{FF2B5EF4-FFF2-40B4-BE49-F238E27FC236}">
                  <a16:creationId xmlns:a16="http://schemas.microsoft.com/office/drawing/2014/main" id="{E8F00995-70DA-DC6A-BC11-89E25E9438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9068"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グループ化 36">
            <a:extLst>
              <a:ext uri="{FF2B5EF4-FFF2-40B4-BE49-F238E27FC236}">
                <a16:creationId xmlns:a16="http://schemas.microsoft.com/office/drawing/2014/main" id="{481A5C83-BC90-0983-CFDF-A049BA12EFFD}"/>
              </a:ext>
            </a:extLst>
          </p:cNvPr>
          <p:cNvGrpSpPr>
            <a:grpSpLocks/>
          </p:cNvGrpSpPr>
          <p:nvPr/>
        </p:nvGrpSpPr>
        <p:grpSpPr bwMode="auto">
          <a:xfrm>
            <a:off x="2797755" y="4086778"/>
            <a:ext cx="935316" cy="248680"/>
            <a:chOff x="7254502" y="4086760"/>
            <a:chExt cx="876643" cy="166008"/>
          </a:xfrm>
        </p:grpSpPr>
        <p:pic>
          <p:nvPicPr>
            <p:cNvPr id="52" name="Picture 27">
              <a:extLst>
                <a:ext uri="{FF2B5EF4-FFF2-40B4-BE49-F238E27FC236}">
                  <a16:creationId xmlns:a16="http://schemas.microsoft.com/office/drawing/2014/main" id="{C28620C2-EE48-1D2B-B25A-8EECDD49D4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9878"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7">
              <a:extLst>
                <a:ext uri="{FF2B5EF4-FFF2-40B4-BE49-F238E27FC236}">
                  <a16:creationId xmlns:a16="http://schemas.microsoft.com/office/drawing/2014/main" id="{8999C157-8256-8FB1-3777-05158A8C6E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450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7">
              <a:extLst>
                <a:ext uri="{FF2B5EF4-FFF2-40B4-BE49-F238E27FC236}">
                  <a16:creationId xmlns:a16="http://schemas.microsoft.com/office/drawing/2014/main" id="{4A071D81-AB73-A9C1-CB12-A0263EE077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899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7">
              <a:extLst>
                <a:ext uri="{FF2B5EF4-FFF2-40B4-BE49-F238E27FC236}">
                  <a16:creationId xmlns:a16="http://schemas.microsoft.com/office/drawing/2014/main" id="{DDF1E348-4EE8-17D2-9043-A98A08F4B1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9802"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7">
              <a:extLst>
                <a:ext uri="{FF2B5EF4-FFF2-40B4-BE49-F238E27FC236}">
                  <a16:creationId xmlns:a16="http://schemas.microsoft.com/office/drawing/2014/main" id="{0A80EB82-9E50-05E5-134D-A107B8D425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5137"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7">
              <a:extLst>
                <a:ext uri="{FF2B5EF4-FFF2-40B4-BE49-F238E27FC236}">
                  <a16:creationId xmlns:a16="http://schemas.microsoft.com/office/drawing/2014/main" id="{47B39DA3-C1E1-B08F-7A76-26C1A7137A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9068" y="4086760"/>
              <a:ext cx="166008" cy="16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吹き出し: 四角形 7">
            <a:extLst>
              <a:ext uri="{FF2B5EF4-FFF2-40B4-BE49-F238E27FC236}">
                <a16:creationId xmlns:a16="http://schemas.microsoft.com/office/drawing/2014/main" id="{3ABCD6E5-447F-E971-BEA7-531206AE6D08}"/>
              </a:ext>
            </a:extLst>
          </p:cNvPr>
          <p:cNvSpPr/>
          <p:nvPr/>
        </p:nvSpPr>
        <p:spPr>
          <a:xfrm>
            <a:off x="2334844" y="984613"/>
            <a:ext cx="2164894" cy="726200"/>
          </a:xfrm>
          <a:prstGeom prst="wedgeRectCallout">
            <a:avLst>
              <a:gd name="adj1" fmla="val -41021"/>
              <a:gd name="adj2" fmla="val -6805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首を傾けられれば片方だけで</a:t>
            </a:r>
            <a:r>
              <a:rPr kumimoji="1" lang="en-US" altLang="ja-JP" b="1" dirty="0"/>
              <a:t>OK</a:t>
            </a:r>
            <a:endParaRPr kumimoji="1" lang="ja-JP" altLang="en-US" b="1" dirty="0">
              <a:solidFill>
                <a:srgbClr val="003399"/>
              </a:solidFill>
            </a:endParaRPr>
          </a:p>
        </p:txBody>
      </p:sp>
      <p:pic>
        <p:nvPicPr>
          <p:cNvPr id="1026" name="Picture 2">
            <a:extLst>
              <a:ext uri="{FF2B5EF4-FFF2-40B4-BE49-F238E27FC236}">
                <a16:creationId xmlns:a16="http://schemas.microsoft.com/office/drawing/2014/main" id="{85CD6BD8-B67B-8969-4DB9-9E4AD6248DA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71968" y="114864"/>
            <a:ext cx="3598000" cy="3851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B993D69-3F59-664B-EE7A-D58C831325C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017157" y="2837443"/>
            <a:ext cx="4030675" cy="393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5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
            <a:extLst>
              <a:ext uri="{FF2B5EF4-FFF2-40B4-BE49-F238E27FC236}">
                <a16:creationId xmlns:a16="http://schemas.microsoft.com/office/drawing/2014/main" id="{47C45D1F-31F6-119B-85AC-F53D0BEA5F3C}"/>
              </a:ext>
            </a:extLst>
          </p:cNvPr>
          <p:cNvSpPr txBox="1">
            <a:spLocks noChangeArrowheads="1"/>
          </p:cNvSpPr>
          <p:nvPr/>
        </p:nvSpPr>
        <p:spPr bwMode="auto">
          <a:xfrm>
            <a:off x="4382147" y="93505"/>
            <a:ext cx="41306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a:latin typeface="HG丸ｺﾞｼｯｸM-PRO" panose="020F0600000000000000" pitchFamily="50" charset="-128"/>
                <a:ea typeface="HG丸ｺﾞｼｯｸM-PRO" panose="020F0600000000000000" pitchFamily="50" charset="-128"/>
              </a:rPr>
              <a:t>① 既往歴・現病歴・服薬から</a:t>
            </a:r>
            <a:endParaRPr lang="en-US" altLang="ja-JP" sz="1400">
              <a:latin typeface="HG丸ｺﾞｼｯｸM-PRO" panose="020F0600000000000000" pitchFamily="50" charset="-128"/>
              <a:ea typeface="HG丸ｺﾞｼｯｸM-PRO" panose="020F0600000000000000" pitchFamily="50" charset="-128"/>
            </a:endParaRPr>
          </a:p>
          <a:p>
            <a:r>
              <a:rPr lang="ja-JP" altLang="en-US" sz="1400">
                <a:latin typeface="HG丸ｺﾞｼｯｸM-PRO" panose="020F0600000000000000" pitchFamily="50" charset="-128"/>
                <a:ea typeface="HG丸ｺﾞｼｯｸM-PRO" panose="020F0600000000000000" pitchFamily="50" charset="-128"/>
              </a:rPr>
              <a:t>　</a:t>
            </a:r>
            <a:r>
              <a:rPr lang="ja-JP" altLang="en-US" sz="1200" b="1" i="1">
                <a:solidFill>
                  <a:srgbClr val="FF0000"/>
                </a:solidFill>
                <a:latin typeface="HG丸ｺﾞｼｯｸM-PRO" panose="020F0600000000000000" pitchFamily="50" charset="-128"/>
                <a:ea typeface="HG丸ｺﾞｼｯｸM-PRO" panose="020F0600000000000000" pitchFamily="50" charset="-128"/>
              </a:rPr>
              <a:t>＊誤嚥しやすいか否かを見極める！</a:t>
            </a:r>
          </a:p>
        </p:txBody>
      </p:sp>
      <p:sp>
        <p:nvSpPr>
          <p:cNvPr id="5" name="テキスト ボックス 3">
            <a:extLst>
              <a:ext uri="{FF2B5EF4-FFF2-40B4-BE49-F238E27FC236}">
                <a16:creationId xmlns:a16="http://schemas.microsoft.com/office/drawing/2014/main" id="{4D57B740-D635-8291-ACA1-B8BDC6E7513A}"/>
              </a:ext>
            </a:extLst>
          </p:cNvPr>
          <p:cNvSpPr txBox="1">
            <a:spLocks noChangeArrowheads="1"/>
          </p:cNvSpPr>
          <p:nvPr/>
        </p:nvSpPr>
        <p:spPr bwMode="auto">
          <a:xfrm>
            <a:off x="4382147" y="6084220"/>
            <a:ext cx="43285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200" dirty="0">
                <a:solidFill>
                  <a:srgbClr val="FF0000"/>
                </a:solidFill>
                <a:latin typeface="HG丸ｺﾞｼｯｸM-PRO" panose="020F0600000000000000" pitchFamily="50" charset="-128"/>
                <a:ea typeface="HG丸ｺﾞｼｯｸM-PRO" panose="020F0600000000000000" pitchFamily="50" charset="-128"/>
              </a:rPr>
              <a:t>＊</a:t>
            </a:r>
            <a:r>
              <a:rPr lang="ja-JP" altLang="en-US" sz="1200" b="1" u="sng" dirty="0">
                <a:solidFill>
                  <a:srgbClr val="FF0000"/>
                </a:solidFill>
                <a:latin typeface="HG丸ｺﾞｼｯｸM-PRO" panose="020F0600000000000000" pitchFamily="50" charset="-128"/>
                <a:ea typeface="HG丸ｺﾞｼｯｸM-PRO" panose="020F0600000000000000" pitchFamily="50" charset="-128"/>
              </a:rPr>
              <a:t>ウェアリング・オフ</a:t>
            </a:r>
            <a:r>
              <a:rPr lang="ja-JP" altLang="en-US" sz="1200" dirty="0">
                <a:solidFill>
                  <a:srgbClr val="FF0000"/>
                </a:solidFill>
                <a:latin typeface="HG丸ｺﾞｼｯｸM-PRO" panose="020F0600000000000000" pitchFamily="50" charset="-128"/>
                <a:ea typeface="HG丸ｺﾞｼｯｸM-PRO" panose="020F0600000000000000" pitchFamily="50" charset="-128"/>
              </a:rPr>
              <a:t>に注意</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⇒ウェアリング・オフ現象とは、薬の持続時間が短くなり</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薬の効果が切れてきて症状が悪くなる現象</a:t>
            </a:r>
          </a:p>
        </p:txBody>
      </p:sp>
      <p:sp>
        <p:nvSpPr>
          <p:cNvPr id="6" name="楕円 5">
            <a:extLst>
              <a:ext uri="{FF2B5EF4-FFF2-40B4-BE49-F238E27FC236}">
                <a16:creationId xmlns:a16="http://schemas.microsoft.com/office/drawing/2014/main" id="{492A4617-CA1C-136F-4A2E-7386AE30A42E}"/>
              </a:ext>
            </a:extLst>
          </p:cNvPr>
          <p:cNvSpPr/>
          <p:nvPr/>
        </p:nvSpPr>
        <p:spPr>
          <a:xfrm>
            <a:off x="4471411" y="732873"/>
            <a:ext cx="2734543" cy="757514"/>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誤嚥性肺炎</a:t>
            </a:r>
          </a:p>
        </p:txBody>
      </p:sp>
      <p:sp>
        <p:nvSpPr>
          <p:cNvPr id="7" name="楕円 6">
            <a:extLst>
              <a:ext uri="{FF2B5EF4-FFF2-40B4-BE49-F238E27FC236}">
                <a16:creationId xmlns:a16="http://schemas.microsoft.com/office/drawing/2014/main" id="{D9D8BF53-874F-1320-EF7D-D23DBB1E1E6E}"/>
              </a:ext>
            </a:extLst>
          </p:cNvPr>
          <p:cNvSpPr/>
          <p:nvPr/>
        </p:nvSpPr>
        <p:spPr>
          <a:xfrm>
            <a:off x="5552499" y="1332043"/>
            <a:ext cx="2736463" cy="757514"/>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パーキンソン病</a:t>
            </a:r>
          </a:p>
        </p:txBody>
      </p:sp>
      <p:sp>
        <p:nvSpPr>
          <p:cNvPr id="8" name="楕円 7">
            <a:extLst>
              <a:ext uri="{FF2B5EF4-FFF2-40B4-BE49-F238E27FC236}">
                <a16:creationId xmlns:a16="http://schemas.microsoft.com/office/drawing/2014/main" id="{D544591B-6B88-4DF5-CF14-ABCB8B17B7F7}"/>
              </a:ext>
            </a:extLst>
          </p:cNvPr>
          <p:cNvSpPr/>
          <p:nvPr/>
        </p:nvSpPr>
        <p:spPr>
          <a:xfrm>
            <a:off x="4471411" y="1863773"/>
            <a:ext cx="2736463" cy="753924"/>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麻　痺</a:t>
            </a:r>
          </a:p>
        </p:txBody>
      </p:sp>
      <p:sp>
        <p:nvSpPr>
          <p:cNvPr id="9" name="楕円 8">
            <a:extLst>
              <a:ext uri="{FF2B5EF4-FFF2-40B4-BE49-F238E27FC236}">
                <a16:creationId xmlns:a16="http://schemas.microsoft.com/office/drawing/2014/main" id="{D68641FE-EA13-F447-CD82-64C80B0FFDDC}"/>
              </a:ext>
            </a:extLst>
          </p:cNvPr>
          <p:cNvSpPr/>
          <p:nvPr/>
        </p:nvSpPr>
        <p:spPr>
          <a:xfrm>
            <a:off x="4471411" y="4235175"/>
            <a:ext cx="2736463" cy="757514"/>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吐き気止め</a:t>
            </a:r>
          </a:p>
        </p:txBody>
      </p:sp>
      <p:sp>
        <p:nvSpPr>
          <p:cNvPr id="10" name="楕円 9">
            <a:extLst>
              <a:ext uri="{FF2B5EF4-FFF2-40B4-BE49-F238E27FC236}">
                <a16:creationId xmlns:a16="http://schemas.microsoft.com/office/drawing/2014/main" id="{5F925596-502B-B96F-789D-DA5E1C0F7B0E}"/>
              </a:ext>
            </a:extLst>
          </p:cNvPr>
          <p:cNvSpPr/>
          <p:nvPr/>
        </p:nvSpPr>
        <p:spPr>
          <a:xfrm>
            <a:off x="5673023" y="3669278"/>
            <a:ext cx="2736463" cy="812865"/>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オピオイド</a:t>
            </a:r>
            <a:endParaRPr lang="en-US" altLang="ja-JP" sz="1400" dirty="0">
              <a:latin typeface="HG丸ｺﾞｼｯｸM-PRO" panose="020F0600000000000000" pitchFamily="50" charset="-128"/>
              <a:ea typeface="HG丸ｺﾞｼｯｸM-PRO" panose="020F0600000000000000" pitchFamily="50" charset="-128"/>
            </a:endParaRPr>
          </a:p>
          <a:p>
            <a:pPr algn="ctr">
              <a:defRPr/>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医療麻薬</a:t>
            </a:r>
            <a:r>
              <a:rPr lang="en-US" altLang="ja-JP" sz="1400" dirty="0">
                <a:latin typeface="HG丸ｺﾞｼｯｸM-PRO" panose="020F0600000000000000" pitchFamily="50" charset="-128"/>
                <a:ea typeface="HG丸ｺﾞｼｯｸM-PRO" panose="020F0600000000000000" pitchFamily="50" charset="-128"/>
              </a:rPr>
              <a:t>)</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6A4F28F5-58BB-37DC-4D27-6925E678DEC5}"/>
              </a:ext>
            </a:extLst>
          </p:cNvPr>
          <p:cNvSpPr/>
          <p:nvPr/>
        </p:nvSpPr>
        <p:spPr>
          <a:xfrm>
            <a:off x="5774384" y="4750379"/>
            <a:ext cx="2738384" cy="757514"/>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咳止め</a:t>
            </a:r>
          </a:p>
        </p:txBody>
      </p:sp>
      <p:sp>
        <p:nvSpPr>
          <p:cNvPr id="12" name="楕円 11">
            <a:extLst>
              <a:ext uri="{FF2B5EF4-FFF2-40B4-BE49-F238E27FC236}">
                <a16:creationId xmlns:a16="http://schemas.microsoft.com/office/drawing/2014/main" id="{442815B6-D4F5-6C1A-8489-4D7F8A0043DD}"/>
              </a:ext>
            </a:extLst>
          </p:cNvPr>
          <p:cNvSpPr/>
          <p:nvPr/>
        </p:nvSpPr>
        <p:spPr>
          <a:xfrm>
            <a:off x="4503797" y="5371203"/>
            <a:ext cx="2736464" cy="753924"/>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レポドパ</a:t>
            </a:r>
          </a:p>
        </p:txBody>
      </p:sp>
      <p:pic>
        <p:nvPicPr>
          <p:cNvPr id="13" name="図 2">
            <a:extLst>
              <a:ext uri="{FF2B5EF4-FFF2-40B4-BE49-F238E27FC236}">
                <a16:creationId xmlns:a16="http://schemas.microsoft.com/office/drawing/2014/main" id="{35826111-6E4C-FFEB-57E0-E20E74C3C9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4656" y="2687714"/>
            <a:ext cx="1579649" cy="157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楕円 13">
            <a:extLst>
              <a:ext uri="{FF2B5EF4-FFF2-40B4-BE49-F238E27FC236}">
                <a16:creationId xmlns:a16="http://schemas.microsoft.com/office/drawing/2014/main" id="{4A4D79F3-53A1-747E-35E8-CC5AC3A4C187}"/>
              </a:ext>
            </a:extLst>
          </p:cNvPr>
          <p:cNvSpPr/>
          <p:nvPr/>
        </p:nvSpPr>
        <p:spPr>
          <a:xfrm>
            <a:off x="5618141" y="2397771"/>
            <a:ext cx="2736464" cy="77925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レビー小体型</a:t>
            </a:r>
            <a:endParaRPr lang="en-US" altLang="ja-JP" sz="1400" dirty="0">
              <a:latin typeface="HG丸ｺﾞｼｯｸM-PRO" panose="020F0600000000000000" pitchFamily="50" charset="-128"/>
              <a:ea typeface="HG丸ｺﾞｼｯｸM-PRO" panose="020F0600000000000000" pitchFamily="50" charset="-128"/>
            </a:endParaRPr>
          </a:p>
          <a:p>
            <a:pPr algn="ctr">
              <a:defRPr/>
            </a:pPr>
            <a:r>
              <a:rPr lang="ja-JP" altLang="en-US" sz="1400" dirty="0">
                <a:latin typeface="HG丸ｺﾞｼｯｸM-PRO" panose="020F0600000000000000" pitchFamily="50" charset="-128"/>
                <a:ea typeface="HG丸ｺﾞｼｯｸM-PRO" panose="020F0600000000000000" pitchFamily="50" charset="-128"/>
              </a:rPr>
              <a:t> 認知症</a:t>
            </a:r>
          </a:p>
        </p:txBody>
      </p:sp>
      <p:grpSp>
        <p:nvGrpSpPr>
          <p:cNvPr id="24" name="グループ化 23">
            <a:extLst>
              <a:ext uri="{FF2B5EF4-FFF2-40B4-BE49-F238E27FC236}">
                <a16:creationId xmlns:a16="http://schemas.microsoft.com/office/drawing/2014/main" id="{2321233A-726C-6ECB-7F4B-688DDC89E4AE}"/>
              </a:ext>
            </a:extLst>
          </p:cNvPr>
          <p:cNvGrpSpPr/>
          <p:nvPr/>
        </p:nvGrpSpPr>
        <p:grpSpPr>
          <a:xfrm>
            <a:off x="119449" y="93505"/>
            <a:ext cx="11948664" cy="6218433"/>
            <a:chOff x="119449" y="93505"/>
            <a:chExt cx="11948664" cy="6218433"/>
          </a:xfrm>
        </p:grpSpPr>
        <p:sp>
          <p:nvSpPr>
            <p:cNvPr id="2" name="吹き出し: 四角形 1">
              <a:extLst>
                <a:ext uri="{FF2B5EF4-FFF2-40B4-BE49-F238E27FC236}">
                  <a16:creationId xmlns:a16="http://schemas.microsoft.com/office/drawing/2014/main" id="{12BB5EFC-543C-25BE-5711-242924259C2F}"/>
                </a:ext>
              </a:extLst>
            </p:cNvPr>
            <p:cNvSpPr/>
            <p:nvPr/>
          </p:nvSpPr>
          <p:spPr>
            <a:xfrm>
              <a:off x="123887" y="93505"/>
              <a:ext cx="4000770" cy="1265769"/>
            </a:xfrm>
            <a:prstGeom prst="wedgeRectCallout">
              <a:avLst>
                <a:gd name="adj1" fmla="val 59861"/>
                <a:gd name="adj2" fmla="val -4827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口腔ケアをするにあたって一番避けなければいけないことは？</a:t>
              </a:r>
              <a:endParaRPr kumimoji="1" lang="en-US" altLang="ja-JP" b="1" dirty="0"/>
            </a:p>
            <a:p>
              <a:pPr algn="ctr"/>
              <a:r>
                <a:rPr lang="ja-JP" altLang="en-US" b="1" dirty="0">
                  <a:solidFill>
                    <a:srgbClr val="FF0000"/>
                  </a:solidFill>
                </a:rPr>
                <a:t>⇒　誤　嚥</a:t>
              </a:r>
              <a:endParaRPr lang="en-US" altLang="ja-JP" b="1" dirty="0">
                <a:solidFill>
                  <a:srgbClr val="FF0000"/>
                </a:solidFill>
              </a:endParaRPr>
            </a:p>
          </p:txBody>
        </p:sp>
        <p:sp>
          <p:nvSpPr>
            <p:cNvPr id="16" name="吹き出し: 四角形 15">
              <a:extLst>
                <a:ext uri="{FF2B5EF4-FFF2-40B4-BE49-F238E27FC236}">
                  <a16:creationId xmlns:a16="http://schemas.microsoft.com/office/drawing/2014/main" id="{492EE19A-3BA3-940E-5219-133836EC7DCF}"/>
                </a:ext>
              </a:extLst>
            </p:cNvPr>
            <p:cNvSpPr/>
            <p:nvPr/>
          </p:nvSpPr>
          <p:spPr>
            <a:xfrm>
              <a:off x="8067343" y="272907"/>
              <a:ext cx="4000770" cy="2092733"/>
            </a:xfrm>
            <a:prstGeom prst="wedgeRectCallout">
              <a:avLst>
                <a:gd name="adj1" fmla="val -72702"/>
                <a:gd name="adj2" fmla="val -93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a:solidFill>
                    <a:srgbClr val="003399"/>
                  </a:solidFill>
                </a:rPr>
                <a:t>日本人のご高齢者の死亡原因の第４・５位が肺炎・誤嚥性肺炎誤嚥性</a:t>
              </a:r>
              <a:endParaRPr lang="en-US" altLang="ja-JP" b="1" dirty="0">
                <a:solidFill>
                  <a:srgbClr val="003399"/>
                </a:solidFill>
              </a:endParaRPr>
            </a:p>
            <a:p>
              <a:pPr algn="ctr"/>
              <a:endParaRPr lang="en-US" altLang="ja-JP" b="1" dirty="0">
                <a:solidFill>
                  <a:srgbClr val="003399"/>
                </a:solidFill>
              </a:endParaRPr>
            </a:p>
            <a:p>
              <a:pPr algn="ctr"/>
              <a:r>
                <a:rPr lang="ja-JP" altLang="en-US" b="1" dirty="0">
                  <a:solidFill>
                    <a:srgbClr val="003399"/>
                  </a:solidFill>
                </a:rPr>
                <a:t>誤嚥性肺炎とは食べ物や唾液などが誤って気道内に入ってしまう「誤嚥」が原因で発症する肺炎</a:t>
              </a:r>
              <a:endParaRPr kumimoji="1" lang="ja-JP" altLang="en-US" b="1" dirty="0">
                <a:solidFill>
                  <a:srgbClr val="003399"/>
                </a:solidFill>
              </a:endParaRPr>
            </a:p>
          </p:txBody>
        </p:sp>
        <p:sp>
          <p:nvSpPr>
            <p:cNvPr id="17" name="吹き出し: 四角形 16">
              <a:extLst>
                <a:ext uri="{FF2B5EF4-FFF2-40B4-BE49-F238E27FC236}">
                  <a16:creationId xmlns:a16="http://schemas.microsoft.com/office/drawing/2014/main" id="{CF0FB765-3808-8CA2-E442-3C41A399E017}"/>
                </a:ext>
              </a:extLst>
            </p:cNvPr>
            <p:cNvSpPr/>
            <p:nvPr/>
          </p:nvSpPr>
          <p:spPr>
            <a:xfrm>
              <a:off x="119449" y="1534787"/>
              <a:ext cx="4000770" cy="2134491"/>
            </a:xfrm>
            <a:prstGeom prst="wedgeRectCallout">
              <a:avLst>
                <a:gd name="adj1" fmla="val 83749"/>
                <a:gd name="adj2" fmla="val -4086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＜パーキンソン病・　　　</a:t>
              </a:r>
              <a:endParaRPr kumimoji="1" lang="en-US" altLang="ja-JP" b="1" dirty="0"/>
            </a:p>
            <a:p>
              <a:pPr algn="ctr"/>
              <a:r>
                <a:rPr lang="ja-JP" altLang="en-US" b="1" dirty="0"/>
                <a:t>　　　</a:t>
              </a:r>
              <a:r>
                <a:rPr kumimoji="1" lang="ja-JP" altLang="en-US" b="1" dirty="0"/>
                <a:t>パーキンソニズムの症状＞</a:t>
              </a:r>
              <a:endParaRPr kumimoji="1" lang="en-US" altLang="ja-JP" b="1" dirty="0"/>
            </a:p>
            <a:p>
              <a:pPr algn="ctr"/>
              <a:r>
                <a:rPr kumimoji="1" lang="ja-JP" altLang="en-US" b="1" dirty="0"/>
                <a:t>・安静時振戦（ふるえ）・動作緩慢</a:t>
              </a:r>
            </a:p>
            <a:p>
              <a:pPr algn="ctr"/>
              <a:r>
                <a:rPr kumimoji="1" lang="ja-JP" altLang="en-US" b="1" dirty="0"/>
                <a:t>・筋強剛（筋固縮ガクガクと歯車のように動く）</a:t>
              </a:r>
              <a:endParaRPr kumimoji="1" lang="en-US" altLang="ja-JP" b="1" dirty="0"/>
            </a:p>
            <a:p>
              <a:pPr algn="ctr"/>
              <a:r>
                <a:rPr kumimoji="1" lang="ja-JP" altLang="en-US" b="1" dirty="0"/>
                <a:t>・姿勢保持障害（転びやすいこと）</a:t>
              </a:r>
              <a:endParaRPr kumimoji="1" lang="en-US" altLang="ja-JP" b="1" dirty="0"/>
            </a:p>
            <a:p>
              <a:pPr algn="ctr"/>
              <a:r>
                <a:rPr lang="ja-JP" altLang="en-US" b="1" dirty="0">
                  <a:solidFill>
                    <a:srgbClr val="FF0000"/>
                  </a:solidFill>
                </a:rPr>
                <a:t>⇒不顕性誤嚥！</a:t>
              </a:r>
              <a:r>
                <a:rPr lang="en-US" altLang="ja-JP" b="1" dirty="0">
                  <a:solidFill>
                    <a:srgbClr val="FF0000"/>
                  </a:solidFill>
                </a:rPr>
                <a:t>(</a:t>
              </a:r>
              <a:r>
                <a:rPr lang="ja-JP" altLang="en-US" b="1" dirty="0">
                  <a:solidFill>
                    <a:srgbClr val="FF0000"/>
                  </a:solidFill>
                </a:rPr>
                <a:t>むせない誤嚥</a:t>
              </a:r>
              <a:r>
                <a:rPr lang="en-US" altLang="ja-JP" b="1" dirty="0">
                  <a:solidFill>
                    <a:srgbClr val="FF0000"/>
                  </a:solidFill>
                </a:rPr>
                <a:t>)</a:t>
              </a:r>
              <a:endParaRPr kumimoji="1" lang="ja-JP" altLang="en-US" b="1" dirty="0">
                <a:solidFill>
                  <a:srgbClr val="FF0000"/>
                </a:solidFill>
              </a:endParaRPr>
            </a:p>
          </p:txBody>
        </p:sp>
        <p:sp>
          <p:nvSpPr>
            <p:cNvPr id="18" name="吹き出し: 四角形 17">
              <a:extLst>
                <a:ext uri="{FF2B5EF4-FFF2-40B4-BE49-F238E27FC236}">
                  <a16:creationId xmlns:a16="http://schemas.microsoft.com/office/drawing/2014/main" id="{C35DFDA3-4988-DA06-94CA-2E89451F7849}"/>
                </a:ext>
              </a:extLst>
            </p:cNvPr>
            <p:cNvSpPr/>
            <p:nvPr/>
          </p:nvSpPr>
          <p:spPr>
            <a:xfrm>
              <a:off x="8067343" y="2575752"/>
              <a:ext cx="4000770" cy="716566"/>
            </a:xfrm>
            <a:prstGeom prst="wedgeRectCallout">
              <a:avLst>
                <a:gd name="adj1" fmla="val -60315"/>
                <a:gd name="adj2" fmla="val -331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パーキンソニズムがでやすい認知症</a:t>
              </a:r>
              <a:endParaRPr kumimoji="1" lang="ja-JP" altLang="en-US" b="1" dirty="0">
                <a:solidFill>
                  <a:srgbClr val="003399"/>
                </a:solidFill>
              </a:endParaRPr>
            </a:p>
          </p:txBody>
        </p:sp>
        <p:sp>
          <p:nvSpPr>
            <p:cNvPr id="19" name="吹き出し: 四角形 18">
              <a:extLst>
                <a:ext uri="{FF2B5EF4-FFF2-40B4-BE49-F238E27FC236}">
                  <a16:creationId xmlns:a16="http://schemas.microsoft.com/office/drawing/2014/main" id="{00CB0D74-BDD7-2CD4-70AD-87733B5C9F7D}"/>
                </a:ext>
              </a:extLst>
            </p:cNvPr>
            <p:cNvSpPr/>
            <p:nvPr/>
          </p:nvSpPr>
          <p:spPr>
            <a:xfrm>
              <a:off x="8067343" y="5238627"/>
              <a:ext cx="4000770" cy="1073311"/>
            </a:xfrm>
            <a:prstGeom prst="wedgeRectCallout">
              <a:avLst>
                <a:gd name="adj1" fmla="val -84202"/>
                <a:gd name="adj2" fmla="val -2294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ドパミンアゴニスト</a:t>
              </a:r>
              <a:r>
                <a:rPr kumimoji="1" lang="en-US" altLang="ja-JP" b="1" dirty="0"/>
                <a:t>(</a:t>
              </a:r>
              <a:r>
                <a:rPr kumimoji="1" lang="ja-JP" altLang="en-US" b="1" dirty="0"/>
                <a:t>ドパミンと同様の働きをする薬</a:t>
              </a:r>
              <a:r>
                <a:rPr kumimoji="1" lang="en-US" altLang="ja-JP" b="1" dirty="0"/>
                <a:t>)</a:t>
              </a:r>
              <a:r>
                <a:rPr kumimoji="1" lang="ja-JP" altLang="en-US" b="1" dirty="0"/>
                <a:t>を服用している方は誤嚥しやすい方と捉えて注意！</a:t>
              </a:r>
              <a:endParaRPr kumimoji="1" lang="ja-JP" altLang="en-US" b="1" dirty="0">
                <a:solidFill>
                  <a:srgbClr val="003399"/>
                </a:solidFill>
              </a:endParaRPr>
            </a:p>
          </p:txBody>
        </p:sp>
        <p:sp>
          <p:nvSpPr>
            <p:cNvPr id="20" name="吹き出し: 四角形 19">
              <a:extLst>
                <a:ext uri="{FF2B5EF4-FFF2-40B4-BE49-F238E27FC236}">
                  <a16:creationId xmlns:a16="http://schemas.microsoft.com/office/drawing/2014/main" id="{7AFC56A3-1A6E-F392-A680-F91338D511FD}"/>
                </a:ext>
              </a:extLst>
            </p:cNvPr>
            <p:cNvSpPr/>
            <p:nvPr/>
          </p:nvSpPr>
          <p:spPr>
            <a:xfrm>
              <a:off x="119449" y="4523455"/>
              <a:ext cx="4000770" cy="716566"/>
            </a:xfrm>
            <a:prstGeom prst="wedgeRectCallout">
              <a:avLst>
                <a:gd name="adj1" fmla="val 58682"/>
                <a:gd name="adj2" fmla="val -3148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喉の感覚を鈍らせる薬の為</a:t>
              </a:r>
              <a:endParaRPr kumimoji="1" lang="en-US" altLang="ja-JP" b="1" dirty="0"/>
            </a:p>
            <a:p>
              <a:pPr algn="ctr"/>
              <a:r>
                <a:rPr lang="ja-JP" altLang="en-US" b="1" dirty="0">
                  <a:solidFill>
                    <a:srgbClr val="003399"/>
                  </a:solidFill>
                </a:rPr>
                <a:t>不顕性誤嚥を起こしやすくなる！</a:t>
              </a:r>
              <a:endParaRPr kumimoji="1" lang="ja-JP" altLang="en-US" b="1" dirty="0">
                <a:solidFill>
                  <a:srgbClr val="003399"/>
                </a:solidFill>
              </a:endParaRPr>
            </a:p>
          </p:txBody>
        </p:sp>
        <p:sp>
          <p:nvSpPr>
            <p:cNvPr id="21" name="楕円 20">
              <a:extLst>
                <a:ext uri="{FF2B5EF4-FFF2-40B4-BE49-F238E27FC236}">
                  <a16:creationId xmlns:a16="http://schemas.microsoft.com/office/drawing/2014/main" id="{19B96547-7EA7-C691-8D92-4F1D1EC924E5}"/>
                </a:ext>
              </a:extLst>
            </p:cNvPr>
            <p:cNvSpPr/>
            <p:nvPr/>
          </p:nvSpPr>
          <p:spPr>
            <a:xfrm>
              <a:off x="4164945" y="3436696"/>
              <a:ext cx="4984954" cy="1983594"/>
            </a:xfrm>
            <a:prstGeom prst="ellipse">
              <a:avLst/>
            </a:prstGeom>
            <a:noFill/>
            <a:ln w="730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5688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図 4">
            <a:extLst>
              <a:ext uri="{FF2B5EF4-FFF2-40B4-BE49-F238E27FC236}">
                <a16:creationId xmlns:a16="http://schemas.microsoft.com/office/drawing/2014/main" id="{B57CC9E4-2899-C2B4-A966-05668970DE4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6454" y="4254441"/>
            <a:ext cx="3413796" cy="267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図 3">
            <a:extLst>
              <a:ext uri="{FF2B5EF4-FFF2-40B4-BE49-F238E27FC236}">
                <a16:creationId xmlns:a16="http://schemas.microsoft.com/office/drawing/2014/main" id="{96349BE9-483F-29AA-AD2B-C4F57901E8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87096" y="1700350"/>
            <a:ext cx="3488880" cy="27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テキスト ボックス 1">
            <a:extLst>
              <a:ext uri="{FF2B5EF4-FFF2-40B4-BE49-F238E27FC236}">
                <a16:creationId xmlns:a16="http://schemas.microsoft.com/office/drawing/2014/main" id="{4605944A-4E22-2A9E-903D-C4B53CDD4010}"/>
              </a:ext>
            </a:extLst>
          </p:cNvPr>
          <p:cNvSpPr txBox="1">
            <a:spLocks noChangeArrowheads="1"/>
          </p:cNvSpPr>
          <p:nvPr/>
        </p:nvSpPr>
        <p:spPr bwMode="auto">
          <a:xfrm>
            <a:off x="627638" y="321322"/>
            <a:ext cx="5445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② 姿勢・体位　</a:t>
            </a:r>
            <a:r>
              <a:rPr lang="ja-JP" altLang="en-US" sz="1400" b="1" i="1" dirty="0">
                <a:solidFill>
                  <a:srgbClr val="FF0000"/>
                </a:solidFill>
                <a:latin typeface="HG丸ｺﾞｼｯｸM-PRO" panose="020F0600000000000000" pitchFamily="50" charset="-128"/>
                <a:ea typeface="HG丸ｺﾞｼｯｸM-PRO" panose="020F0600000000000000" pitchFamily="50" charset="-128"/>
              </a:rPr>
              <a:t>＊誤嚥させないために</a:t>
            </a:r>
            <a:r>
              <a:rPr lang="en-US" altLang="ja-JP" sz="1400" b="1" i="1" dirty="0">
                <a:solidFill>
                  <a:srgbClr val="FF0000"/>
                </a:solidFill>
                <a:latin typeface="HG丸ｺﾞｼｯｸM-PRO" panose="020F0600000000000000" pitchFamily="50" charset="-128"/>
                <a:ea typeface="HG丸ｺﾞｼｯｸM-PRO" panose="020F0600000000000000" pitchFamily="50" charset="-128"/>
              </a:rPr>
              <a:t>…</a:t>
            </a:r>
            <a:endParaRPr lang="ja-JP" altLang="en-US" sz="1400" b="1" i="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涙形 10">
            <a:extLst>
              <a:ext uri="{FF2B5EF4-FFF2-40B4-BE49-F238E27FC236}">
                <a16:creationId xmlns:a16="http://schemas.microsoft.com/office/drawing/2014/main" id="{3AB691C9-1674-56FA-2836-54A76F13F35B}"/>
              </a:ext>
            </a:extLst>
          </p:cNvPr>
          <p:cNvSpPr/>
          <p:nvPr/>
        </p:nvSpPr>
        <p:spPr>
          <a:xfrm flipH="1">
            <a:off x="2487096" y="836332"/>
            <a:ext cx="2780567" cy="713934"/>
          </a:xfrm>
          <a:prstGeom prst="teardrop">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枕やクッションを利用して顎を引いてもらう</a:t>
            </a:r>
          </a:p>
        </p:txBody>
      </p:sp>
      <p:sp>
        <p:nvSpPr>
          <p:cNvPr id="10" name="二等辺三角形 9">
            <a:extLst>
              <a:ext uri="{FF2B5EF4-FFF2-40B4-BE49-F238E27FC236}">
                <a16:creationId xmlns:a16="http://schemas.microsoft.com/office/drawing/2014/main" id="{3DAE2FA0-F6FC-9A93-F6E2-E0F0C4BC4C20}"/>
              </a:ext>
            </a:extLst>
          </p:cNvPr>
          <p:cNvSpPr/>
          <p:nvPr/>
        </p:nvSpPr>
        <p:spPr>
          <a:xfrm>
            <a:off x="2687767" y="2749759"/>
            <a:ext cx="2379224" cy="1231369"/>
          </a:xfrm>
          <a:prstGeom prst="triangle">
            <a:avLst>
              <a:gd name="adj" fmla="val 0"/>
            </a:avLst>
          </a:prstGeom>
          <a:noFill/>
          <a:ln w="5715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0" name="涙形 19">
            <a:extLst>
              <a:ext uri="{FF2B5EF4-FFF2-40B4-BE49-F238E27FC236}">
                <a16:creationId xmlns:a16="http://schemas.microsoft.com/office/drawing/2014/main" id="{87F16030-FE19-B4BF-B24B-9F55B40E750A}"/>
              </a:ext>
            </a:extLst>
          </p:cNvPr>
          <p:cNvSpPr/>
          <p:nvPr/>
        </p:nvSpPr>
        <p:spPr>
          <a:xfrm flipH="1">
            <a:off x="332766" y="3655522"/>
            <a:ext cx="2355001" cy="611912"/>
          </a:xfrm>
          <a:prstGeom prst="teardrop">
            <a:avLst>
              <a:gd name="adj" fmla="val 98988"/>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1200" dirty="0">
                <a:latin typeface="HG丸ｺﾞｼｯｸM-PRO" panose="020F0600000000000000" pitchFamily="50" charset="-128"/>
                <a:ea typeface="HG丸ｺﾞｼｯｸM-PRO" panose="020F0600000000000000" pitchFamily="50" charset="-128"/>
              </a:rPr>
              <a:t>可能であれば</a:t>
            </a:r>
            <a:r>
              <a:rPr lang="en-US" altLang="ja-JP" sz="1200" dirty="0">
                <a:latin typeface="HG丸ｺﾞｼｯｸM-PRO" panose="020F0600000000000000" pitchFamily="50" charset="-128"/>
                <a:ea typeface="HG丸ｺﾞｼｯｸM-PRO" panose="020F0600000000000000" pitchFamily="50" charset="-128"/>
              </a:rPr>
              <a:t>30</a:t>
            </a:r>
            <a:r>
              <a:rPr lang="ja-JP" altLang="en-US" sz="1200" dirty="0">
                <a:latin typeface="HG丸ｺﾞｼｯｸM-PRO" panose="020F0600000000000000" pitchFamily="50" charset="-128"/>
                <a:ea typeface="HG丸ｺﾞｼｯｸM-PRO" panose="020F0600000000000000" pitchFamily="50" charset="-128"/>
              </a:rPr>
              <a:t>～</a:t>
            </a:r>
            <a:endParaRPr lang="en-US" altLang="ja-JP" sz="1200" dirty="0">
              <a:latin typeface="HG丸ｺﾞｼｯｸM-PRO" panose="020F0600000000000000" pitchFamily="50" charset="-128"/>
              <a:ea typeface="HG丸ｺﾞｼｯｸM-PRO" panose="020F0600000000000000" pitchFamily="50" charset="-128"/>
            </a:endParaRPr>
          </a:p>
          <a:p>
            <a:pPr algn="ctr">
              <a:defRPr/>
            </a:pPr>
            <a:r>
              <a:rPr lang="ja-JP" altLang="en-US" sz="1200" dirty="0">
                <a:latin typeface="HG丸ｺﾞｼｯｸM-PRO" panose="020F0600000000000000" pitchFamily="50" charset="-128"/>
                <a:ea typeface="HG丸ｺﾞｼｯｸM-PRO" panose="020F0600000000000000" pitchFamily="50" charset="-128"/>
              </a:rPr>
              <a:t>４</a:t>
            </a:r>
            <a:r>
              <a:rPr lang="en-US" altLang="ja-JP" sz="1200" dirty="0">
                <a:latin typeface="HG丸ｺﾞｼｯｸM-PRO" panose="020F0600000000000000" pitchFamily="50" charset="-128"/>
                <a:ea typeface="HG丸ｺﾞｼｯｸM-PRO" panose="020F0600000000000000" pitchFamily="50" charset="-128"/>
              </a:rPr>
              <a:t>5</a:t>
            </a:r>
            <a:r>
              <a:rPr lang="ja-JP" altLang="en-US" sz="1200" dirty="0">
                <a:latin typeface="HG丸ｺﾞｼｯｸM-PRO" panose="020F0600000000000000" pitchFamily="50" charset="-128"/>
                <a:ea typeface="HG丸ｺﾞｼｯｸM-PRO" panose="020F0600000000000000" pitchFamily="50" charset="-128"/>
              </a:rPr>
              <a:t>度</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以上</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UP</a:t>
            </a:r>
            <a:endParaRPr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 name="矢印: 右 12">
            <a:extLst>
              <a:ext uri="{FF2B5EF4-FFF2-40B4-BE49-F238E27FC236}">
                <a16:creationId xmlns:a16="http://schemas.microsoft.com/office/drawing/2014/main" id="{4C66EBB8-8C01-E93D-2B39-30A32C63B9E3}"/>
              </a:ext>
            </a:extLst>
          </p:cNvPr>
          <p:cNvSpPr/>
          <p:nvPr/>
        </p:nvSpPr>
        <p:spPr>
          <a:xfrm rot="16200000">
            <a:off x="2116445" y="3192967"/>
            <a:ext cx="1155178" cy="35327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1" name="涙形 20">
            <a:extLst>
              <a:ext uri="{FF2B5EF4-FFF2-40B4-BE49-F238E27FC236}">
                <a16:creationId xmlns:a16="http://schemas.microsoft.com/office/drawing/2014/main" id="{1F4864F1-E75D-DB46-C080-F27B8D878CD5}"/>
              </a:ext>
            </a:extLst>
          </p:cNvPr>
          <p:cNvSpPr/>
          <p:nvPr/>
        </p:nvSpPr>
        <p:spPr>
          <a:xfrm flipH="1">
            <a:off x="3615296" y="6081521"/>
            <a:ext cx="2606304" cy="595108"/>
          </a:xfrm>
          <a:prstGeom prst="teardrop">
            <a:avLst>
              <a:gd name="adj" fmla="val 100651"/>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健側を下にした</a:t>
            </a:r>
            <a:endParaRPr lang="en-US" altLang="ja-JP" sz="1400" dirty="0">
              <a:latin typeface="HG丸ｺﾞｼｯｸM-PRO" panose="020F0600000000000000" pitchFamily="50" charset="-128"/>
              <a:ea typeface="HG丸ｺﾞｼｯｸM-PRO" panose="020F0600000000000000" pitchFamily="50" charset="-128"/>
            </a:endParaRPr>
          </a:p>
          <a:p>
            <a:pPr algn="ctr">
              <a:defRPr/>
            </a:pPr>
            <a:r>
              <a:rPr lang="ja-JP" altLang="en-US" sz="1400" dirty="0">
                <a:solidFill>
                  <a:srgbClr val="FF0000"/>
                </a:solidFill>
                <a:latin typeface="HG丸ｺﾞｼｯｸM-PRO" panose="020F0600000000000000" pitchFamily="50" charset="-128"/>
                <a:ea typeface="HG丸ｺﾞｼｯｸM-PRO" panose="020F0600000000000000" pitchFamily="50" charset="-128"/>
              </a:rPr>
              <a:t>側臥位でも</a:t>
            </a:r>
            <a:r>
              <a:rPr lang="en-US" altLang="ja-JP" sz="1400" dirty="0">
                <a:solidFill>
                  <a:srgbClr val="FF0000"/>
                </a:solidFill>
                <a:latin typeface="HG丸ｺﾞｼｯｸM-PRO" panose="020F0600000000000000" pitchFamily="50" charset="-128"/>
                <a:ea typeface="HG丸ｺﾞｼｯｸM-PRO" panose="020F0600000000000000" pitchFamily="50" charset="-128"/>
              </a:rPr>
              <a:t>OK</a:t>
            </a:r>
            <a:endParaRPr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4117" name="図 2">
            <a:extLst>
              <a:ext uri="{FF2B5EF4-FFF2-40B4-BE49-F238E27FC236}">
                <a16:creationId xmlns:a16="http://schemas.microsoft.com/office/drawing/2014/main" id="{BCA62A41-4F06-0E38-4E3B-1E15047255A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7394" y="669437"/>
            <a:ext cx="2250001" cy="303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ローチャート: 代替処理 1">
            <a:extLst>
              <a:ext uri="{FF2B5EF4-FFF2-40B4-BE49-F238E27FC236}">
                <a16:creationId xmlns:a16="http://schemas.microsoft.com/office/drawing/2014/main" id="{B500F7F5-922E-75EA-110B-1E65A57B3C8F}"/>
              </a:ext>
            </a:extLst>
          </p:cNvPr>
          <p:cNvSpPr/>
          <p:nvPr/>
        </p:nvSpPr>
        <p:spPr>
          <a:xfrm>
            <a:off x="6176646" y="135685"/>
            <a:ext cx="5908947" cy="659823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tLang="ja-JP" b="1" dirty="0"/>
          </a:p>
          <a:p>
            <a:pPr algn="ctr"/>
            <a:endParaRPr kumimoji="1"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i="1" u="sng" dirty="0">
                <a:latin typeface="HG丸ｺﾞｼｯｸM-PRO" panose="020F0600000000000000" pitchFamily="50" charset="-128"/>
                <a:ea typeface="HG丸ｺﾞｼｯｸM-PRO" panose="020F0600000000000000" pitchFamily="50" charset="-128"/>
              </a:rPr>
              <a:t>＊介護における</a:t>
            </a:r>
            <a:r>
              <a:rPr kumimoji="1" lang="en-US" altLang="ja-JP" b="1" i="1" u="sng" dirty="0">
                <a:latin typeface="HG丸ｺﾞｼｯｸM-PRO" panose="020F0600000000000000" pitchFamily="50" charset="-128"/>
                <a:ea typeface="HG丸ｺﾞｼｯｸM-PRO" panose="020F0600000000000000" pitchFamily="50" charset="-128"/>
              </a:rPr>
              <a:t>『</a:t>
            </a:r>
            <a:r>
              <a:rPr kumimoji="1" lang="ja-JP" altLang="en-US" b="1" i="1" u="sng" dirty="0">
                <a:latin typeface="HG丸ｺﾞｼｯｸM-PRO" panose="020F0600000000000000" pitchFamily="50" charset="-128"/>
                <a:ea typeface="HG丸ｺﾞｼｯｸM-PRO" panose="020F0600000000000000" pitchFamily="50" charset="-128"/>
              </a:rPr>
              <a:t>麻痺側</a:t>
            </a:r>
            <a:r>
              <a:rPr kumimoji="1" lang="en-US" altLang="ja-JP" b="1" i="1" u="sng" dirty="0">
                <a:latin typeface="HG丸ｺﾞｼｯｸM-PRO" panose="020F0600000000000000" pitchFamily="50" charset="-128"/>
                <a:ea typeface="HG丸ｺﾞｼｯｸM-PRO" panose="020F0600000000000000" pitchFamily="50" charset="-128"/>
              </a:rPr>
              <a:t>』</a:t>
            </a:r>
            <a:r>
              <a:rPr kumimoji="1" lang="ja-JP" altLang="en-US" b="1" i="1" u="sng" dirty="0">
                <a:latin typeface="HG丸ｺﾞｼｯｸM-PRO" panose="020F0600000000000000" pitchFamily="50" charset="-128"/>
                <a:ea typeface="HG丸ｺﾞｼｯｸM-PRO" panose="020F0600000000000000" pitchFamily="50" charset="-128"/>
              </a:rPr>
              <a:t>とは、頭部ではなく首から下の部分の麻痺状態を記されていることが多い為、</a:t>
            </a:r>
            <a:r>
              <a:rPr kumimoji="1" lang="ja-JP" altLang="en-US" b="1" i="1" u="sng" dirty="0">
                <a:solidFill>
                  <a:srgbClr val="FF0000"/>
                </a:solidFill>
                <a:latin typeface="HG丸ｺﾞｼｯｸM-PRO" panose="020F0600000000000000" pitchFamily="50" charset="-128"/>
                <a:ea typeface="HG丸ｺﾞｼｯｸM-PRO" panose="020F0600000000000000" pitchFamily="50" charset="-128"/>
              </a:rPr>
              <a:t>頭部における</a:t>
            </a:r>
            <a:r>
              <a:rPr kumimoji="1" lang="en-US" altLang="ja-JP" b="1" i="1" u="sng"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b="1" i="1" u="sng" dirty="0">
                <a:solidFill>
                  <a:srgbClr val="FF0000"/>
                </a:solidFill>
                <a:latin typeface="HG丸ｺﾞｼｯｸM-PRO" panose="020F0600000000000000" pitchFamily="50" charset="-128"/>
                <a:ea typeface="HG丸ｺﾞｼｯｸM-PRO" panose="020F0600000000000000" pitchFamily="50" charset="-128"/>
              </a:rPr>
              <a:t>麻痺側</a:t>
            </a:r>
            <a:r>
              <a:rPr kumimoji="1" lang="en-US" altLang="ja-JP" b="1" i="1" u="sng"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b="1" i="1" u="sng" dirty="0">
                <a:solidFill>
                  <a:srgbClr val="FF0000"/>
                </a:solidFill>
                <a:latin typeface="HG丸ｺﾞｼｯｸM-PRO" panose="020F0600000000000000" pitchFamily="50" charset="-128"/>
                <a:ea typeface="HG丸ｺﾞｼｯｸM-PRO" panose="020F0600000000000000" pitchFamily="50" charset="-128"/>
              </a:rPr>
              <a:t>を確認する必要有</a:t>
            </a:r>
            <a:endParaRPr kumimoji="1" lang="en-US" altLang="ja-JP" b="1" i="1" u="sng"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b="1" i="1" u="sng"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① 座位を保てる方</a:t>
            </a:r>
            <a:endParaRPr kumimoji="1" lang="en-US" altLang="ja-JP" b="1"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 唇や目蓋の垂れている側が麻痺側</a:t>
            </a:r>
            <a:endParaRPr lang="en-US" altLang="ja-JP" b="1"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 食物残渣の貯留が多い方が麻痺側</a:t>
            </a:r>
            <a:endParaRPr lang="en-US" altLang="ja-JP" b="1" dirty="0">
              <a:latin typeface="HG丸ｺﾞｼｯｸM-PRO" panose="020F0600000000000000" pitchFamily="50" charset="-128"/>
              <a:ea typeface="HG丸ｺﾞｼｯｸM-PRO" panose="020F0600000000000000" pitchFamily="50" charset="-128"/>
            </a:endParaRPr>
          </a:p>
          <a:p>
            <a:endParaRPr lang="en-US" altLang="ja-JP" b="1"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② 座位は保てないが指示が伝わる方</a:t>
            </a:r>
            <a:endParaRPr lang="en-US" altLang="ja-JP" b="1"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 「あ～」「う～」と発音してもらい唇の動き</a:t>
            </a:r>
            <a:endParaRPr lang="en-US" altLang="ja-JP" b="1"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　 が不十分な方が麻痺側</a:t>
            </a:r>
            <a:endParaRPr lang="en-US" altLang="ja-JP" b="1" dirty="0">
              <a:latin typeface="HG丸ｺﾞｼｯｸM-PRO" panose="020F0600000000000000" pitchFamily="50" charset="-128"/>
              <a:ea typeface="HG丸ｺﾞｼｯｸM-PRO" panose="020F0600000000000000" pitchFamily="50" charset="-128"/>
            </a:endParaRPr>
          </a:p>
          <a:p>
            <a:endParaRPr lang="en-US" altLang="ja-JP" b="1"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③ 座位が保てず指示も伝わらない方</a:t>
            </a:r>
            <a:endParaRPr kumimoji="1" lang="en-US" altLang="ja-JP" b="1"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 </a:t>
            </a:r>
            <a:r>
              <a:rPr lang="ja-JP" altLang="en-US" b="1" u="sng" dirty="0">
                <a:latin typeface="HG丸ｺﾞｼｯｸM-PRO" panose="020F0600000000000000" pitchFamily="50" charset="-128"/>
                <a:ea typeface="HG丸ｺﾞｼｯｸM-PRO" panose="020F0600000000000000" pitchFamily="50" charset="-128"/>
              </a:rPr>
              <a:t>舌を出した時</a:t>
            </a:r>
            <a:r>
              <a:rPr lang="ja-JP" altLang="en-US" b="1" dirty="0">
                <a:latin typeface="HG丸ｺﾞｼｯｸM-PRO" panose="020F0600000000000000" pitchFamily="50" charset="-128"/>
                <a:ea typeface="HG丸ｺﾞｼｯｸM-PRO" panose="020F0600000000000000" pitchFamily="50" charset="-128"/>
              </a:rPr>
              <a:t>、偏った側が麻痺側</a:t>
            </a:r>
            <a:endParaRPr lang="en-US" altLang="ja-JP" b="1" dirty="0">
              <a:latin typeface="HG丸ｺﾞｼｯｸM-PRO" panose="020F0600000000000000" pitchFamily="50" charset="-128"/>
              <a:ea typeface="HG丸ｺﾞｼｯｸM-PRO" panose="020F0600000000000000" pitchFamily="50" charset="-128"/>
            </a:endParaRPr>
          </a:p>
          <a:p>
            <a:endParaRPr lang="en-US" altLang="ja-JP" b="1" dirty="0">
              <a:latin typeface="HG丸ｺﾞｼｯｸM-PRO" panose="020F0600000000000000" pitchFamily="50" charset="-128"/>
              <a:ea typeface="HG丸ｺﾞｼｯｸM-PRO" panose="020F0600000000000000" pitchFamily="50" charset="-128"/>
            </a:endParaRPr>
          </a:p>
          <a:p>
            <a:endParaRPr lang="en-US" altLang="ja-JP" b="1" dirty="0">
              <a:latin typeface="HG丸ｺﾞｼｯｸM-PRO" panose="020F0600000000000000" pitchFamily="50" charset="-128"/>
              <a:ea typeface="HG丸ｺﾞｼｯｸM-PRO" panose="020F0600000000000000" pitchFamily="50" charset="-128"/>
            </a:endParaRPr>
          </a:p>
          <a:p>
            <a:endParaRPr kumimoji="1" lang="en-US" altLang="ja-JP" b="1" dirty="0">
              <a:latin typeface="HG丸ｺﾞｼｯｸM-PRO" panose="020F0600000000000000" pitchFamily="50" charset="-128"/>
              <a:ea typeface="HG丸ｺﾞｼｯｸM-PRO" panose="020F0600000000000000" pitchFamily="50" charset="-128"/>
            </a:endParaRPr>
          </a:p>
          <a:p>
            <a:endParaRPr lang="en-US" altLang="ja-JP" b="1" dirty="0">
              <a:latin typeface="HG丸ｺﾞｼｯｸM-PRO" panose="020F0600000000000000" pitchFamily="50" charset="-128"/>
              <a:ea typeface="HG丸ｺﾞｼｯｸM-PRO" panose="020F0600000000000000" pitchFamily="50" charset="-128"/>
            </a:endParaRPr>
          </a:p>
          <a:p>
            <a:endParaRPr kumimoji="1" lang="en-US" altLang="ja-JP" b="1" dirty="0">
              <a:latin typeface="HG丸ｺﾞｼｯｸM-PRO" panose="020F0600000000000000" pitchFamily="50" charset="-128"/>
              <a:ea typeface="HG丸ｺﾞｼｯｸM-PRO" panose="020F0600000000000000" pitchFamily="50" charset="-128"/>
            </a:endParaRPr>
          </a:p>
          <a:p>
            <a:endParaRPr lang="en-US" altLang="ja-JP" b="1" dirty="0">
              <a:latin typeface="HG丸ｺﾞｼｯｸM-PRO" panose="020F0600000000000000" pitchFamily="50" charset="-128"/>
              <a:ea typeface="HG丸ｺﾞｼｯｸM-PRO" panose="020F0600000000000000" pitchFamily="50" charset="-128"/>
            </a:endParaRPr>
          </a:p>
          <a:p>
            <a:endParaRPr kumimoji="1" lang="en-US" altLang="ja-JP" b="1" dirty="0">
              <a:latin typeface="HG丸ｺﾞｼｯｸM-PRO" panose="020F0600000000000000" pitchFamily="50" charset="-128"/>
              <a:ea typeface="HG丸ｺﾞｼｯｸM-PRO" panose="020F0600000000000000" pitchFamily="50" charset="-128"/>
            </a:endParaRPr>
          </a:p>
          <a:p>
            <a:endParaRPr lang="en-US" altLang="ja-JP" b="1" dirty="0">
              <a:latin typeface="HG丸ｺﾞｼｯｸM-PRO" panose="020F0600000000000000" pitchFamily="50" charset="-128"/>
              <a:ea typeface="HG丸ｺﾞｼｯｸM-PRO" panose="020F0600000000000000" pitchFamily="50" charset="-128"/>
            </a:endParaRPr>
          </a:p>
          <a:p>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 name="吹き出し: 四角形 2">
            <a:extLst>
              <a:ext uri="{FF2B5EF4-FFF2-40B4-BE49-F238E27FC236}">
                <a16:creationId xmlns:a16="http://schemas.microsoft.com/office/drawing/2014/main" id="{8054579E-B6E0-2979-89EE-E98A6EB7E36F}"/>
              </a:ext>
            </a:extLst>
          </p:cNvPr>
          <p:cNvSpPr/>
          <p:nvPr/>
        </p:nvSpPr>
        <p:spPr>
          <a:xfrm>
            <a:off x="7174888" y="135686"/>
            <a:ext cx="3815610" cy="371660"/>
          </a:xfrm>
          <a:prstGeom prst="wedgeRectCallout">
            <a:avLst>
              <a:gd name="adj1" fmla="val 48461"/>
              <a:gd name="adj2" fmla="val -3714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＜麻痺側の確認方法＞</a:t>
            </a:r>
            <a:endParaRPr kumimoji="1" lang="en-US" altLang="ja-JP" sz="2400" b="1" dirty="0">
              <a:latin typeface="HG丸ｺﾞｼｯｸM-PRO" panose="020F0600000000000000" pitchFamily="50" charset="-128"/>
              <a:ea typeface="HG丸ｺﾞｼｯｸM-PRO" panose="020F0600000000000000" pitchFamily="50" charset="-128"/>
            </a:endParaRPr>
          </a:p>
        </p:txBody>
      </p:sp>
      <p:sp>
        <p:nvSpPr>
          <p:cNvPr id="12" name="吹き出し: 四角形 11">
            <a:extLst>
              <a:ext uri="{FF2B5EF4-FFF2-40B4-BE49-F238E27FC236}">
                <a16:creationId xmlns:a16="http://schemas.microsoft.com/office/drawing/2014/main" id="{DED2C8C8-DD8F-FD1D-08E1-A88E82949DFC}"/>
              </a:ext>
            </a:extLst>
          </p:cNvPr>
          <p:cNvSpPr/>
          <p:nvPr/>
        </p:nvSpPr>
        <p:spPr>
          <a:xfrm>
            <a:off x="3637667" y="4547006"/>
            <a:ext cx="2435750" cy="1461717"/>
          </a:xfrm>
          <a:prstGeom prst="wedgeRectCallout">
            <a:avLst>
              <a:gd name="adj1" fmla="val -13935"/>
              <a:gd name="adj2" fmla="val -8432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rgbClr val="003399"/>
                </a:solidFill>
              </a:rPr>
              <a:t>ベッド自体の高さは施術者自身が無理な姿勢にならない施術しやすい高さに調整</a:t>
            </a:r>
          </a:p>
        </p:txBody>
      </p:sp>
      <p:pic>
        <p:nvPicPr>
          <p:cNvPr id="17" name="図 16">
            <a:extLst>
              <a:ext uri="{FF2B5EF4-FFF2-40B4-BE49-F238E27FC236}">
                <a16:creationId xmlns:a16="http://schemas.microsoft.com/office/drawing/2014/main" id="{7352A7D5-3311-4191-4C5E-957CC146B8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7962" y="4564081"/>
            <a:ext cx="1793157" cy="2079024"/>
          </a:xfrm>
          <a:prstGeom prst="rect">
            <a:avLst/>
          </a:prstGeom>
        </p:spPr>
      </p:pic>
      <p:pic>
        <p:nvPicPr>
          <p:cNvPr id="18" name="図 17">
            <a:extLst>
              <a:ext uri="{FF2B5EF4-FFF2-40B4-BE49-F238E27FC236}">
                <a16:creationId xmlns:a16="http://schemas.microsoft.com/office/drawing/2014/main" id="{59CA7A60-B529-3BD6-9FA5-58971CE6F11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99281" y="4544896"/>
            <a:ext cx="2535871" cy="2079024"/>
          </a:xfrm>
          <a:prstGeom prst="rect">
            <a:avLst/>
          </a:prstGeom>
        </p:spPr>
      </p:pic>
      <p:cxnSp>
        <p:nvCxnSpPr>
          <p:cNvPr id="22" name="直線コネクタ 21">
            <a:extLst>
              <a:ext uri="{FF2B5EF4-FFF2-40B4-BE49-F238E27FC236}">
                <a16:creationId xmlns:a16="http://schemas.microsoft.com/office/drawing/2014/main" id="{14C78089-F068-9A20-A838-4449049A9156}"/>
              </a:ext>
            </a:extLst>
          </p:cNvPr>
          <p:cNvCxnSpPr>
            <a:cxnSpLocks/>
          </p:cNvCxnSpPr>
          <p:nvPr/>
        </p:nvCxnSpPr>
        <p:spPr>
          <a:xfrm flipH="1">
            <a:off x="7698658" y="5097043"/>
            <a:ext cx="471948" cy="743318"/>
          </a:xfrm>
          <a:prstGeom prst="line">
            <a:avLst/>
          </a:prstGeom>
          <a:ln w="76200">
            <a:solidFill>
              <a:srgbClr val="FF0000"/>
            </a:solidFill>
            <a:prstDash val="sysDot"/>
          </a:ln>
        </p:spPr>
        <p:style>
          <a:lnRef idx="3">
            <a:schemeClr val="accent2"/>
          </a:lnRef>
          <a:fillRef idx="0">
            <a:schemeClr val="accent2"/>
          </a:fillRef>
          <a:effectRef idx="2">
            <a:schemeClr val="accent2"/>
          </a:effectRef>
          <a:fontRef idx="minor">
            <a:schemeClr val="tx1"/>
          </a:fontRef>
        </p:style>
      </p:cxnSp>
      <p:sp>
        <p:nvSpPr>
          <p:cNvPr id="24" name="吹き出し: 角を丸めた四角形 23">
            <a:extLst>
              <a:ext uri="{FF2B5EF4-FFF2-40B4-BE49-F238E27FC236}">
                <a16:creationId xmlns:a16="http://schemas.microsoft.com/office/drawing/2014/main" id="{020F1F0E-F002-2451-A166-C5921A8F566C}"/>
              </a:ext>
            </a:extLst>
          </p:cNvPr>
          <p:cNvSpPr/>
          <p:nvPr/>
        </p:nvSpPr>
        <p:spPr>
          <a:xfrm>
            <a:off x="6274087" y="5637063"/>
            <a:ext cx="1045414" cy="371660"/>
          </a:xfrm>
          <a:prstGeom prst="wedgeRoundRectCallout">
            <a:avLst>
              <a:gd name="adj1" fmla="val 82829"/>
              <a:gd name="adj2" fmla="val 122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舌正中</a:t>
            </a:r>
            <a:r>
              <a:rPr kumimoji="1" lang="ja-JP" altLang="en-US" sz="1400" b="1" dirty="0"/>
              <a:t>溝</a:t>
            </a:r>
          </a:p>
        </p:txBody>
      </p:sp>
      <p:sp>
        <p:nvSpPr>
          <p:cNvPr id="25" name="四角形: 角を丸くする 24">
            <a:extLst>
              <a:ext uri="{FF2B5EF4-FFF2-40B4-BE49-F238E27FC236}">
                <a16:creationId xmlns:a16="http://schemas.microsoft.com/office/drawing/2014/main" id="{85CF85C0-3BA9-34CB-5417-990747065626}"/>
              </a:ext>
            </a:extLst>
          </p:cNvPr>
          <p:cNvSpPr/>
          <p:nvPr/>
        </p:nvSpPr>
        <p:spPr>
          <a:xfrm>
            <a:off x="7337962" y="4564081"/>
            <a:ext cx="313501" cy="6391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麻痺側</a:t>
            </a:r>
          </a:p>
        </p:txBody>
      </p:sp>
      <p:sp>
        <p:nvSpPr>
          <p:cNvPr id="26" name="四角形: 角を丸くする 25">
            <a:extLst>
              <a:ext uri="{FF2B5EF4-FFF2-40B4-BE49-F238E27FC236}">
                <a16:creationId xmlns:a16="http://schemas.microsoft.com/office/drawing/2014/main" id="{B6907AD9-A926-9A4B-02A4-5B5BF4FB87B2}"/>
              </a:ext>
            </a:extLst>
          </p:cNvPr>
          <p:cNvSpPr/>
          <p:nvPr/>
        </p:nvSpPr>
        <p:spPr>
          <a:xfrm>
            <a:off x="9199281" y="4547006"/>
            <a:ext cx="313501" cy="6391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麻痺側</a:t>
            </a:r>
          </a:p>
        </p:txBody>
      </p:sp>
      <p:sp>
        <p:nvSpPr>
          <p:cNvPr id="27" name="四角形: 角を丸くする 26">
            <a:extLst>
              <a:ext uri="{FF2B5EF4-FFF2-40B4-BE49-F238E27FC236}">
                <a16:creationId xmlns:a16="http://schemas.microsoft.com/office/drawing/2014/main" id="{F899FDB0-C15F-12A7-568E-9CA153E88741}"/>
              </a:ext>
            </a:extLst>
          </p:cNvPr>
          <p:cNvSpPr/>
          <p:nvPr/>
        </p:nvSpPr>
        <p:spPr>
          <a:xfrm>
            <a:off x="11421651" y="4537043"/>
            <a:ext cx="313501" cy="6391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健側</a:t>
            </a:r>
          </a:p>
        </p:txBody>
      </p:sp>
      <p:sp>
        <p:nvSpPr>
          <p:cNvPr id="28" name="四角形: 角を丸くする 27">
            <a:extLst>
              <a:ext uri="{FF2B5EF4-FFF2-40B4-BE49-F238E27FC236}">
                <a16:creationId xmlns:a16="http://schemas.microsoft.com/office/drawing/2014/main" id="{A31650C2-F242-7654-5A9C-F8C0E076FDF9}"/>
              </a:ext>
            </a:extLst>
          </p:cNvPr>
          <p:cNvSpPr/>
          <p:nvPr/>
        </p:nvSpPr>
        <p:spPr>
          <a:xfrm>
            <a:off x="8790532" y="4564081"/>
            <a:ext cx="313501" cy="6391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健側</a:t>
            </a:r>
          </a:p>
        </p:txBody>
      </p:sp>
      <p:sp>
        <p:nvSpPr>
          <p:cNvPr id="29" name="四角形: 角を丸くする 28">
            <a:extLst>
              <a:ext uri="{FF2B5EF4-FFF2-40B4-BE49-F238E27FC236}">
                <a16:creationId xmlns:a16="http://schemas.microsoft.com/office/drawing/2014/main" id="{3523AF90-C609-225D-9FEF-6B6EAB7EF38F}"/>
              </a:ext>
            </a:extLst>
          </p:cNvPr>
          <p:cNvSpPr/>
          <p:nvPr/>
        </p:nvSpPr>
        <p:spPr>
          <a:xfrm>
            <a:off x="7382915" y="6442095"/>
            <a:ext cx="1721117" cy="2802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舌を出している時</a:t>
            </a:r>
          </a:p>
        </p:txBody>
      </p:sp>
      <p:sp>
        <p:nvSpPr>
          <p:cNvPr id="4" name="四角形: 角を丸くする 3">
            <a:extLst>
              <a:ext uri="{FF2B5EF4-FFF2-40B4-BE49-F238E27FC236}">
                <a16:creationId xmlns:a16="http://schemas.microsoft.com/office/drawing/2014/main" id="{2663B689-63CD-8343-9C22-4E96ECAFEE1E}"/>
              </a:ext>
            </a:extLst>
          </p:cNvPr>
          <p:cNvSpPr/>
          <p:nvPr/>
        </p:nvSpPr>
        <p:spPr>
          <a:xfrm>
            <a:off x="9449742" y="6442094"/>
            <a:ext cx="1721117" cy="2802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食事中</a:t>
            </a:r>
          </a:p>
        </p:txBody>
      </p:sp>
    </p:spTree>
    <p:extLst>
      <p:ext uri="{BB962C8B-B14F-4D97-AF65-F5344CB8AC3E}">
        <p14:creationId xmlns:p14="http://schemas.microsoft.com/office/powerpoint/2010/main" val="2713706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図 16">
            <a:extLst>
              <a:ext uri="{FF2B5EF4-FFF2-40B4-BE49-F238E27FC236}">
                <a16:creationId xmlns:a16="http://schemas.microsoft.com/office/drawing/2014/main" id="{27A3AB92-D634-CC74-5736-C6D4F4E9E8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94106" y="5423589"/>
            <a:ext cx="1297737" cy="135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図 13">
            <a:extLst>
              <a:ext uri="{FF2B5EF4-FFF2-40B4-BE49-F238E27FC236}">
                <a16:creationId xmlns:a16="http://schemas.microsoft.com/office/drawing/2014/main" id="{481BF632-DD0E-C0EF-9B2B-224D06B6A6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581" y="5447653"/>
            <a:ext cx="1401413" cy="129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図 12">
            <a:extLst>
              <a:ext uri="{FF2B5EF4-FFF2-40B4-BE49-F238E27FC236}">
                <a16:creationId xmlns:a16="http://schemas.microsoft.com/office/drawing/2014/main" id="{3B41BB9B-23A9-8B5A-175A-702871631A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9773" y="5437483"/>
            <a:ext cx="1297736" cy="129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図 11">
            <a:extLst>
              <a:ext uri="{FF2B5EF4-FFF2-40B4-BE49-F238E27FC236}">
                <a16:creationId xmlns:a16="http://schemas.microsoft.com/office/drawing/2014/main" id="{BAC67EAC-34D7-776B-746D-9194EC1E0DA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32807" y="3470389"/>
            <a:ext cx="2385011" cy="205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図 10">
            <a:extLst>
              <a:ext uri="{FF2B5EF4-FFF2-40B4-BE49-F238E27FC236}">
                <a16:creationId xmlns:a16="http://schemas.microsoft.com/office/drawing/2014/main" id="{F1216A3E-F046-AA33-8CAC-EA429B790D0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19812" y="2281405"/>
            <a:ext cx="2113911" cy="18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1">
            <a:extLst>
              <a:ext uri="{FF2B5EF4-FFF2-40B4-BE49-F238E27FC236}">
                <a16:creationId xmlns:a16="http://schemas.microsoft.com/office/drawing/2014/main" id="{02EAA21E-5497-B854-AD4F-520A352D45B1}"/>
              </a:ext>
            </a:extLst>
          </p:cNvPr>
          <p:cNvSpPr txBox="1">
            <a:spLocks noChangeArrowheads="1"/>
          </p:cNvSpPr>
          <p:nvPr/>
        </p:nvSpPr>
        <p:spPr bwMode="auto">
          <a:xfrm>
            <a:off x="6255483" y="-5900"/>
            <a:ext cx="3844126" cy="707886"/>
          </a:xfrm>
          <a:prstGeom prst="rect">
            <a:avLst/>
          </a:prstGeom>
          <a:noFill/>
          <a:ln>
            <a:noFill/>
          </a:ln>
        </p:spPr>
        <p:txBody>
          <a:bodyPr wrap="square">
            <a:spAutoFit/>
          </a:bodyPr>
          <a:lstStyle/>
          <a:p>
            <a:pPr>
              <a:defRPr/>
            </a:pPr>
            <a:r>
              <a:rPr lang="ja-JP" altLang="en-US" sz="1400" dirty="0">
                <a:latin typeface="HG丸ｺﾞｼｯｸM-PRO" panose="020F0600000000000000" pitchFamily="50" charset="-128"/>
                <a:ea typeface="HG丸ｺﾞｼｯｸM-PRO" panose="020F0600000000000000" pitchFamily="50" charset="-128"/>
              </a:rPr>
              <a:t>④ </a:t>
            </a:r>
            <a:r>
              <a:rPr lang="ja-JP" altLang="en-US" sz="1400" dirty="0">
                <a:uFill>
                  <a:solidFill>
                    <a:srgbClr val="00B050"/>
                  </a:solidFill>
                </a:uFill>
                <a:latin typeface="HG丸ｺﾞｼｯｸM-PRO" panose="020F0600000000000000" pitchFamily="50" charset="-128"/>
                <a:ea typeface="HG丸ｺﾞｼｯｸM-PRO" panose="020F0600000000000000" pitchFamily="50" charset="-128"/>
              </a:rPr>
              <a:t>口腔内観察</a:t>
            </a:r>
            <a:endParaRPr lang="en-US" altLang="ja-JP" sz="1400" dirty="0">
              <a:uFill>
                <a:solidFill>
                  <a:srgbClr val="00B050"/>
                </a:solidFill>
              </a:uFill>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a:t>
            </a:r>
            <a:r>
              <a:rPr lang="ja-JP" altLang="en-US" sz="1400" dirty="0">
                <a:latin typeface="HG丸ｺﾞｼｯｸM-PRO" panose="020F0600000000000000" pitchFamily="50" charset="-128"/>
                <a:ea typeface="HG丸ｺﾞｼｯｸM-PRO" panose="020F0600000000000000" pitchFamily="50" charset="-128"/>
              </a:rPr>
              <a:t>義歯を外して洗う</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200" b="1" i="1" dirty="0">
                <a:solidFill>
                  <a:srgbClr val="FF0000"/>
                </a:solidFill>
                <a:latin typeface="HG丸ｺﾞｼｯｸM-PRO" panose="020F0600000000000000" pitchFamily="50" charset="-128"/>
                <a:ea typeface="HG丸ｺﾞｼｯｸM-PRO" panose="020F0600000000000000" pitchFamily="50" charset="-128"/>
              </a:rPr>
              <a:t>＊ 自分で外せる方は自分で外してもらう</a:t>
            </a:r>
          </a:p>
        </p:txBody>
      </p:sp>
      <p:sp>
        <p:nvSpPr>
          <p:cNvPr id="28" name="吹き出し: 角を丸めた四角形 27">
            <a:extLst>
              <a:ext uri="{FF2B5EF4-FFF2-40B4-BE49-F238E27FC236}">
                <a16:creationId xmlns:a16="http://schemas.microsoft.com/office/drawing/2014/main" id="{24EFF79D-7A2F-84D0-CB9B-F8E5A264A150}"/>
              </a:ext>
            </a:extLst>
          </p:cNvPr>
          <p:cNvSpPr/>
          <p:nvPr/>
        </p:nvSpPr>
        <p:spPr>
          <a:xfrm>
            <a:off x="6255484" y="2337285"/>
            <a:ext cx="2664327" cy="398514"/>
          </a:xfrm>
          <a:prstGeom prst="wedgeRoundRectCallout">
            <a:avLst>
              <a:gd name="adj1" fmla="val 58102"/>
              <a:gd name="adj2" fmla="val -18413"/>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唇を引っ張らないように</a:t>
            </a:r>
            <a:r>
              <a:rPr lang="ja-JP" altLang="en-US" sz="1200" dirty="0">
                <a:solidFill>
                  <a:srgbClr val="FF0000"/>
                </a:solidFill>
                <a:latin typeface="HG丸ｺﾞｼｯｸM-PRO" panose="020F0600000000000000" pitchFamily="50" charset="-128"/>
                <a:ea typeface="HG丸ｺﾞｼｯｸM-PRO" panose="020F0600000000000000" pitchFamily="50" charset="-128"/>
              </a:rPr>
              <a:t>回転させながら</a:t>
            </a:r>
            <a:r>
              <a:rPr lang="ja-JP" altLang="en-US" sz="1200" dirty="0">
                <a:solidFill>
                  <a:schemeClr val="tx1"/>
                </a:solidFill>
                <a:latin typeface="HG丸ｺﾞｼｯｸM-PRO" panose="020F0600000000000000" pitchFamily="50" charset="-128"/>
                <a:ea typeface="HG丸ｺﾞｼｯｸM-PRO" panose="020F0600000000000000" pitchFamily="50" charset="-128"/>
              </a:rPr>
              <a:t>外す</a:t>
            </a:r>
          </a:p>
        </p:txBody>
      </p:sp>
      <p:sp>
        <p:nvSpPr>
          <p:cNvPr id="27" name="吹き出し: 角を丸めた四角形 26">
            <a:extLst>
              <a:ext uri="{FF2B5EF4-FFF2-40B4-BE49-F238E27FC236}">
                <a16:creationId xmlns:a16="http://schemas.microsoft.com/office/drawing/2014/main" id="{0A5CED5A-B884-6138-2231-32FDCAE5C141}"/>
              </a:ext>
            </a:extLst>
          </p:cNvPr>
          <p:cNvSpPr/>
          <p:nvPr/>
        </p:nvSpPr>
        <p:spPr>
          <a:xfrm>
            <a:off x="8656307" y="4112070"/>
            <a:ext cx="2404846" cy="487900"/>
          </a:xfrm>
          <a:prstGeom prst="wedgeRoundRectCallout">
            <a:avLst>
              <a:gd name="adj1" fmla="val -63237"/>
              <a:gd name="adj2" fmla="val -30566"/>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流水下で</a:t>
            </a:r>
            <a:r>
              <a:rPr lang="ja-JP" altLang="en-US" sz="1200" dirty="0">
                <a:solidFill>
                  <a:srgbClr val="FF0000"/>
                </a:solidFill>
                <a:latin typeface="HG丸ｺﾞｼｯｸM-PRO" panose="020F0600000000000000" pitchFamily="50" charset="-128"/>
                <a:ea typeface="HG丸ｺﾞｼｯｸM-PRO" panose="020F0600000000000000" pitchFamily="50" charset="-128"/>
              </a:rPr>
              <a:t>ぬめりがなくなるまで</a:t>
            </a:r>
            <a:r>
              <a:rPr lang="ja-JP" altLang="en-US" sz="1200" dirty="0">
                <a:solidFill>
                  <a:schemeClr val="tx1"/>
                </a:solidFill>
                <a:latin typeface="HG丸ｺﾞｼｯｸM-PRO" panose="020F0600000000000000" pitchFamily="50" charset="-128"/>
                <a:ea typeface="HG丸ｺﾞｼｯｸM-PRO" panose="020F0600000000000000" pitchFamily="50" charset="-128"/>
              </a:rPr>
              <a:t>洗浄</a:t>
            </a:r>
          </a:p>
        </p:txBody>
      </p:sp>
      <p:sp>
        <p:nvSpPr>
          <p:cNvPr id="35" name="乗算記号 34">
            <a:extLst>
              <a:ext uri="{FF2B5EF4-FFF2-40B4-BE49-F238E27FC236}">
                <a16:creationId xmlns:a16="http://schemas.microsoft.com/office/drawing/2014/main" id="{D22D1257-A73A-E42A-3CB9-D5A856B8704E}"/>
              </a:ext>
            </a:extLst>
          </p:cNvPr>
          <p:cNvSpPr/>
          <p:nvPr/>
        </p:nvSpPr>
        <p:spPr>
          <a:xfrm>
            <a:off x="5945540" y="5159598"/>
            <a:ext cx="1975529" cy="2017676"/>
          </a:xfrm>
          <a:prstGeom prst="mathMultiply">
            <a:avLst>
              <a:gd name="adj1" fmla="val 5063"/>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36" name="乗算記号 35">
            <a:extLst>
              <a:ext uri="{FF2B5EF4-FFF2-40B4-BE49-F238E27FC236}">
                <a16:creationId xmlns:a16="http://schemas.microsoft.com/office/drawing/2014/main" id="{88D93764-1B8F-DC48-8BB4-FB5F511EDFAC}"/>
              </a:ext>
            </a:extLst>
          </p:cNvPr>
          <p:cNvSpPr/>
          <p:nvPr/>
        </p:nvSpPr>
        <p:spPr>
          <a:xfrm>
            <a:off x="7852773" y="5089695"/>
            <a:ext cx="2041334" cy="2017676"/>
          </a:xfrm>
          <a:prstGeom prst="mathMultiply">
            <a:avLst>
              <a:gd name="adj1" fmla="val 5063"/>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37" name="乗算記号 36">
            <a:extLst>
              <a:ext uri="{FF2B5EF4-FFF2-40B4-BE49-F238E27FC236}">
                <a16:creationId xmlns:a16="http://schemas.microsoft.com/office/drawing/2014/main" id="{B3A3084B-047F-BE9B-9D2D-B947CC8D1D78}"/>
              </a:ext>
            </a:extLst>
          </p:cNvPr>
          <p:cNvSpPr/>
          <p:nvPr/>
        </p:nvSpPr>
        <p:spPr>
          <a:xfrm>
            <a:off x="9531326" y="5089693"/>
            <a:ext cx="1896540" cy="2017677"/>
          </a:xfrm>
          <a:prstGeom prst="mathMultiply">
            <a:avLst>
              <a:gd name="adj1" fmla="val 5063"/>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165" name="テキスト ボックス 37">
            <a:extLst>
              <a:ext uri="{FF2B5EF4-FFF2-40B4-BE49-F238E27FC236}">
                <a16:creationId xmlns:a16="http://schemas.microsoft.com/office/drawing/2014/main" id="{C4DBED7B-2F29-E1D6-4A7A-BFB05987C57F}"/>
              </a:ext>
            </a:extLst>
          </p:cNvPr>
          <p:cNvSpPr txBox="1">
            <a:spLocks noChangeArrowheads="1"/>
          </p:cNvSpPr>
          <p:nvPr/>
        </p:nvSpPr>
        <p:spPr bwMode="auto">
          <a:xfrm>
            <a:off x="8451017" y="5338558"/>
            <a:ext cx="730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FF0000"/>
                </a:solidFill>
                <a:latin typeface="HG創英角ﾎﾟｯﾌﾟ体" panose="040B0A09000000000000" pitchFamily="49" charset="-128"/>
                <a:ea typeface="HG創英角ﾎﾟｯﾌﾟ体" panose="040B0A09000000000000" pitchFamily="49" charset="-128"/>
              </a:rPr>
              <a:t>熱湯</a:t>
            </a:r>
          </a:p>
        </p:txBody>
      </p:sp>
      <p:sp>
        <p:nvSpPr>
          <p:cNvPr id="3" name="吹き出し: 四角形 2">
            <a:extLst>
              <a:ext uri="{FF2B5EF4-FFF2-40B4-BE49-F238E27FC236}">
                <a16:creationId xmlns:a16="http://schemas.microsoft.com/office/drawing/2014/main" id="{2330F40F-7CAF-809E-EDB5-D5FC3C7702CC}"/>
              </a:ext>
            </a:extLst>
          </p:cNvPr>
          <p:cNvSpPr/>
          <p:nvPr/>
        </p:nvSpPr>
        <p:spPr>
          <a:xfrm>
            <a:off x="8241399" y="1387237"/>
            <a:ext cx="3816882" cy="848348"/>
          </a:xfrm>
          <a:prstGeom prst="wedgeRectCallout">
            <a:avLst>
              <a:gd name="adj1" fmla="val -56903"/>
              <a:gd name="adj2" fmla="val -1131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rgbClr val="003399"/>
                </a:solidFill>
              </a:rPr>
              <a:t>左右にクラスプがある場合は</a:t>
            </a:r>
            <a:endParaRPr kumimoji="1" lang="en-US" altLang="ja-JP" b="1" dirty="0">
              <a:solidFill>
                <a:srgbClr val="003399"/>
              </a:solidFill>
            </a:endParaRPr>
          </a:p>
          <a:p>
            <a:pPr algn="ctr"/>
            <a:r>
              <a:rPr kumimoji="1" lang="ja-JP" altLang="en-US" b="1" dirty="0">
                <a:solidFill>
                  <a:srgbClr val="003399"/>
                </a:solidFill>
              </a:rPr>
              <a:t>左右同時に外していく</a:t>
            </a:r>
            <a:endParaRPr kumimoji="1" lang="en-US" altLang="ja-JP" b="1" dirty="0">
              <a:solidFill>
                <a:srgbClr val="003399"/>
              </a:solidFill>
            </a:endParaRPr>
          </a:p>
          <a:p>
            <a:pPr algn="ctr"/>
            <a:r>
              <a:rPr lang="ja-JP" altLang="en-US" b="1" dirty="0">
                <a:solidFill>
                  <a:srgbClr val="003399"/>
                </a:solidFill>
              </a:rPr>
              <a:t>＊外し方に癖がある場合あり</a:t>
            </a:r>
            <a:endParaRPr kumimoji="1" lang="ja-JP" altLang="en-US" b="1" dirty="0">
              <a:solidFill>
                <a:srgbClr val="003399"/>
              </a:solidFill>
            </a:endParaRPr>
          </a:p>
        </p:txBody>
      </p:sp>
      <p:sp>
        <p:nvSpPr>
          <p:cNvPr id="5" name="吹き出し: 四角形 4">
            <a:extLst>
              <a:ext uri="{FF2B5EF4-FFF2-40B4-BE49-F238E27FC236}">
                <a16:creationId xmlns:a16="http://schemas.microsoft.com/office/drawing/2014/main" id="{DC830F46-F7AC-61AE-EB24-AE4D37FBBE88}"/>
              </a:ext>
            </a:extLst>
          </p:cNvPr>
          <p:cNvSpPr/>
          <p:nvPr/>
        </p:nvSpPr>
        <p:spPr>
          <a:xfrm>
            <a:off x="8686538" y="4679758"/>
            <a:ext cx="3070876" cy="591771"/>
          </a:xfrm>
          <a:prstGeom prst="wedgeRectCallout">
            <a:avLst>
              <a:gd name="adj1" fmla="val 4918"/>
              <a:gd name="adj2" fmla="val 10565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義歯用歯磨き粉ならば</a:t>
            </a:r>
            <a:r>
              <a:rPr kumimoji="1" lang="en-US" altLang="ja-JP" b="1" dirty="0"/>
              <a:t>OK</a:t>
            </a:r>
            <a:endParaRPr kumimoji="1" lang="ja-JP" altLang="en-US" b="1" dirty="0">
              <a:solidFill>
                <a:srgbClr val="003399"/>
              </a:solidFill>
            </a:endParaRPr>
          </a:p>
        </p:txBody>
      </p:sp>
      <p:grpSp>
        <p:nvGrpSpPr>
          <p:cNvPr id="2" name="グループ化 1">
            <a:extLst>
              <a:ext uri="{FF2B5EF4-FFF2-40B4-BE49-F238E27FC236}">
                <a16:creationId xmlns:a16="http://schemas.microsoft.com/office/drawing/2014/main" id="{3C95EA04-B498-B658-14FD-7DD71AC96F00}"/>
              </a:ext>
            </a:extLst>
          </p:cNvPr>
          <p:cNvGrpSpPr/>
          <p:nvPr/>
        </p:nvGrpSpPr>
        <p:grpSpPr>
          <a:xfrm>
            <a:off x="6123343" y="707886"/>
            <a:ext cx="1923364" cy="1641478"/>
            <a:chOff x="3563036" y="609124"/>
            <a:chExt cx="2373132" cy="2193430"/>
          </a:xfrm>
        </p:grpSpPr>
        <p:pic>
          <p:nvPicPr>
            <p:cNvPr id="6171" name="図 9">
              <a:extLst>
                <a:ext uri="{FF2B5EF4-FFF2-40B4-BE49-F238E27FC236}">
                  <a16:creationId xmlns:a16="http://schemas.microsoft.com/office/drawing/2014/main" id="{185E7B5F-DE94-1B16-D095-3DD75810CEC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63036" y="609124"/>
              <a:ext cx="2373132" cy="219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矢印: 上 5">
              <a:extLst>
                <a:ext uri="{FF2B5EF4-FFF2-40B4-BE49-F238E27FC236}">
                  <a16:creationId xmlns:a16="http://schemas.microsoft.com/office/drawing/2014/main" id="{C04E9BB4-D705-6537-E1AB-D9959FFE59A1}"/>
                </a:ext>
              </a:extLst>
            </p:cNvPr>
            <p:cNvSpPr/>
            <p:nvPr/>
          </p:nvSpPr>
          <p:spPr>
            <a:xfrm>
              <a:off x="4282932" y="2142079"/>
              <a:ext cx="206477" cy="247772"/>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上 6">
              <a:extLst>
                <a:ext uri="{FF2B5EF4-FFF2-40B4-BE49-F238E27FC236}">
                  <a16:creationId xmlns:a16="http://schemas.microsoft.com/office/drawing/2014/main" id="{B8193284-1C0C-FA95-E764-E8941BDEB02B}"/>
                </a:ext>
              </a:extLst>
            </p:cNvPr>
            <p:cNvSpPr/>
            <p:nvPr/>
          </p:nvSpPr>
          <p:spPr>
            <a:xfrm rot="10800000">
              <a:off x="4543125" y="1622074"/>
              <a:ext cx="206477" cy="247772"/>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吹き出し: 四角形 7">
            <a:extLst>
              <a:ext uri="{FF2B5EF4-FFF2-40B4-BE49-F238E27FC236}">
                <a16:creationId xmlns:a16="http://schemas.microsoft.com/office/drawing/2014/main" id="{761886C2-1470-4BE0-E43C-B6DE065B3BDC}"/>
              </a:ext>
            </a:extLst>
          </p:cNvPr>
          <p:cNvSpPr/>
          <p:nvPr/>
        </p:nvSpPr>
        <p:spPr>
          <a:xfrm>
            <a:off x="5505036" y="2757872"/>
            <a:ext cx="3493752" cy="829380"/>
          </a:xfrm>
          <a:prstGeom prst="wedgeRectCallout">
            <a:avLst>
              <a:gd name="adj1" fmla="val 21344"/>
              <a:gd name="adj2" fmla="val 8353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rgbClr val="003399"/>
                </a:solidFill>
              </a:rPr>
              <a:t>ぬめりは菌によるもの。</a:t>
            </a:r>
            <a:r>
              <a:rPr lang="ja-JP" altLang="en-US" b="1" dirty="0">
                <a:solidFill>
                  <a:srgbClr val="003399"/>
                </a:solidFill>
              </a:rPr>
              <a:t>浴槽や排水溝の掃除のようにブラシが当たらないと菌はとれない</a:t>
            </a:r>
            <a:endParaRPr kumimoji="1" lang="ja-JP" altLang="en-US" b="1" dirty="0">
              <a:solidFill>
                <a:srgbClr val="003399"/>
              </a:solidFill>
            </a:endParaRPr>
          </a:p>
        </p:txBody>
      </p:sp>
      <p:sp>
        <p:nvSpPr>
          <p:cNvPr id="25" name="吹き出し: 角を丸めた四角形 24">
            <a:extLst>
              <a:ext uri="{FF2B5EF4-FFF2-40B4-BE49-F238E27FC236}">
                <a16:creationId xmlns:a16="http://schemas.microsoft.com/office/drawing/2014/main" id="{5046EAC2-F32F-6171-8667-50C2C27D03FB}"/>
              </a:ext>
            </a:extLst>
          </p:cNvPr>
          <p:cNvSpPr/>
          <p:nvPr/>
        </p:nvSpPr>
        <p:spPr>
          <a:xfrm>
            <a:off x="8189884" y="741474"/>
            <a:ext cx="2837590" cy="617763"/>
          </a:xfrm>
          <a:prstGeom prst="wedgeRoundRectCallout">
            <a:avLst>
              <a:gd name="adj1" fmla="val -58993"/>
              <a:gd name="adj2" fmla="val 14954"/>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親指の爪をクラスプ</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針金</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に引掛けて上にあげ、人差し指はクラスプの掛かった歯を下に押すようにして外す</a:t>
            </a:r>
          </a:p>
        </p:txBody>
      </p:sp>
      <p:sp>
        <p:nvSpPr>
          <p:cNvPr id="9" name="テキスト ボックス 1">
            <a:extLst>
              <a:ext uri="{FF2B5EF4-FFF2-40B4-BE49-F238E27FC236}">
                <a16:creationId xmlns:a16="http://schemas.microsoft.com/office/drawing/2014/main" id="{CF730891-1F34-443B-F7F3-8A49CC5B10AD}"/>
              </a:ext>
            </a:extLst>
          </p:cNvPr>
          <p:cNvSpPr txBox="1">
            <a:spLocks noChangeArrowheads="1"/>
          </p:cNvSpPr>
          <p:nvPr/>
        </p:nvSpPr>
        <p:spPr bwMode="auto">
          <a:xfrm>
            <a:off x="764134" y="57203"/>
            <a:ext cx="404377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③ 唇の処置</a:t>
            </a:r>
            <a:r>
              <a:rPr lang="en-US" altLang="ja-JP" sz="1400" b="1" i="1" dirty="0">
                <a:latin typeface="HG丸ｺﾞｼｯｸM-PRO" panose="020F0600000000000000" pitchFamily="50" charset="-128"/>
                <a:ea typeface="HG丸ｺﾞｼｯｸM-PRO" panose="020F0600000000000000" pitchFamily="50" charset="-128"/>
              </a:rPr>
              <a:t>(</a:t>
            </a:r>
            <a:r>
              <a:rPr lang="ja-JP" altLang="en-US" sz="1400" b="1" i="1" dirty="0">
                <a:latin typeface="HG丸ｺﾞｼｯｸM-PRO" panose="020F0600000000000000" pitchFamily="50" charset="-128"/>
                <a:ea typeface="HG丸ｺﾞｼｯｸM-PRO" panose="020F0600000000000000" pitchFamily="50" charset="-128"/>
              </a:rPr>
              <a:t>予め保湿して唇が切れるのを防止</a:t>
            </a:r>
            <a:r>
              <a:rPr lang="en-US" altLang="ja-JP" sz="1400" b="1" i="1" dirty="0">
                <a:latin typeface="HG丸ｺﾞｼｯｸM-PRO" panose="020F0600000000000000" pitchFamily="50" charset="-128"/>
                <a:ea typeface="HG丸ｺﾞｼｯｸM-PRO" panose="020F0600000000000000" pitchFamily="50" charset="-128"/>
              </a:rPr>
              <a:t>)</a:t>
            </a:r>
          </a:p>
          <a:p>
            <a:r>
              <a:rPr lang="ja-JP" altLang="en-US" sz="1400" b="1" i="1" dirty="0">
                <a:solidFill>
                  <a:srgbClr val="FF0000"/>
                </a:solidFill>
                <a:latin typeface="HG丸ｺﾞｼｯｸM-PRO" panose="020F0600000000000000" pitchFamily="50" charset="-128"/>
                <a:ea typeface="HG丸ｺﾞｼｯｸM-PRO" panose="020F0600000000000000" pitchFamily="50" charset="-128"/>
              </a:rPr>
              <a:t>＊ 嗽ができる方はブクブク嗽を！</a:t>
            </a:r>
            <a:endParaRPr lang="en-US" altLang="ja-JP" sz="1400" b="1" i="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400" b="1" i="1" dirty="0">
                <a:solidFill>
                  <a:srgbClr val="FF0000"/>
                </a:solidFill>
                <a:latin typeface="HG丸ｺﾞｼｯｸM-PRO" panose="020F0600000000000000" pitchFamily="50" charset="-128"/>
                <a:ea typeface="HG丸ｺﾞｼｯｸM-PRO" panose="020F0600000000000000" pitchFamily="50" charset="-128"/>
              </a:rPr>
              <a:t>＊ 鼻が詰まってる方は先に鼻掃除を！　</a:t>
            </a:r>
            <a:endParaRPr lang="en-US" altLang="ja-JP" sz="1400" b="1" i="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400" b="1" i="1"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b="1" i="1" dirty="0">
                <a:solidFill>
                  <a:srgbClr val="003399"/>
                </a:solidFill>
                <a:latin typeface="HG丸ｺﾞｼｯｸM-PRO" panose="020F0600000000000000" pitchFamily="50" charset="-128"/>
                <a:ea typeface="HG丸ｺﾞｼｯｸM-PRO" panose="020F0600000000000000" pitchFamily="50" charset="-128"/>
              </a:rPr>
              <a:t>施設によっては予め許可が必要</a:t>
            </a:r>
            <a:endParaRPr lang="en-US" altLang="ja-JP" sz="1400" b="1" i="1" dirty="0">
              <a:solidFill>
                <a:srgbClr val="003399"/>
              </a:solidFill>
              <a:latin typeface="HG丸ｺﾞｼｯｸM-PRO" panose="020F0600000000000000" pitchFamily="50" charset="-128"/>
              <a:ea typeface="HG丸ｺﾞｼｯｸM-PRO" panose="020F0600000000000000" pitchFamily="50" charset="-128"/>
            </a:endParaRPr>
          </a:p>
          <a:p>
            <a:r>
              <a:rPr lang="ja-JP" altLang="en-US" sz="1400" b="1" i="1" dirty="0">
                <a:solidFill>
                  <a:srgbClr val="FF0000"/>
                </a:solidFill>
                <a:latin typeface="HG丸ｺﾞｼｯｸM-PRO" panose="020F0600000000000000" pitchFamily="50" charset="-128"/>
                <a:ea typeface="HG丸ｺﾞｼｯｸM-PRO" panose="020F0600000000000000" pitchFamily="50" charset="-128"/>
              </a:rPr>
              <a:t>＊ 冬場は手の甲で温めてから塗布　　</a:t>
            </a:r>
            <a:endParaRPr lang="en-US" altLang="ja-JP" sz="1400" b="1" i="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400" b="1" i="1" dirty="0">
                <a:solidFill>
                  <a:srgbClr val="FF0000"/>
                </a:solidFill>
                <a:latin typeface="HG丸ｺﾞｼｯｸM-PRO" panose="020F0600000000000000" pitchFamily="50" charset="-128"/>
                <a:ea typeface="HG丸ｺﾞｼｯｸM-PRO" panose="020F0600000000000000" pitchFamily="50" charset="-128"/>
              </a:rPr>
              <a:t>＊ 瘡蓋がある乾燥強の唇はワセリンを塗布</a:t>
            </a:r>
            <a:endParaRPr lang="en-US" altLang="ja-JP" sz="1400" b="1" i="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楕円 9">
            <a:extLst>
              <a:ext uri="{FF2B5EF4-FFF2-40B4-BE49-F238E27FC236}">
                <a16:creationId xmlns:a16="http://schemas.microsoft.com/office/drawing/2014/main" id="{D3EBFC8D-7BA7-8E7C-8927-AC5CE99394C2}"/>
              </a:ext>
            </a:extLst>
          </p:cNvPr>
          <p:cNvSpPr/>
          <p:nvPr/>
        </p:nvSpPr>
        <p:spPr>
          <a:xfrm>
            <a:off x="2758035" y="1678530"/>
            <a:ext cx="1244600" cy="28416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乾燥強</a:t>
            </a:r>
          </a:p>
        </p:txBody>
      </p:sp>
      <p:sp>
        <p:nvSpPr>
          <p:cNvPr id="11" name="楕円 10">
            <a:extLst>
              <a:ext uri="{FF2B5EF4-FFF2-40B4-BE49-F238E27FC236}">
                <a16:creationId xmlns:a16="http://schemas.microsoft.com/office/drawing/2014/main" id="{92E5F5D3-2233-99DF-C069-F4645FA4674E}"/>
              </a:ext>
            </a:extLst>
          </p:cNvPr>
          <p:cNvSpPr/>
          <p:nvPr/>
        </p:nvSpPr>
        <p:spPr>
          <a:xfrm>
            <a:off x="970509" y="4735165"/>
            <a:ext cx="1244600" cy="26352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口角炎</a:t>
            </a:r>
          </a:p>
        </p:txBody>
      </p:sp>
      <p:sp>
        <p:nvSpPr>
          <p:cNvPr id="12" name="テキスト ボックス 6">
            <a:extLst>
              <a:ext uri="{FF2B5EF4-FFF2-40B4-BE49-F238E27FC236}">
                <a16:creationId xmlns:a16="http://schemas.microsoft.com/office/drawing/2014/main" id="{D1FCE287-FAEE-87B6-C02B-317939169727}"/>
              </a:ext>
            </a:extLst>
          </p:cNvPr>
          <p:cNvSpPr txBox="1">
            <a:spLocks noChangeArrowheads="1"/>
          </p:cNvSpPr>
          <p:nvPr/>
        </p:nvSpPr>
        <p:spPr bwMode="auto">
          <a:xfrm>
            <a:off x="633441" y="3233020"/>
            <a:ext cx="187259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乾燥度によりマウスウオッシュやワセリンを、</a:t>
            </a:r>
            <a:r>
              <a:rPr lang="ja-JP" altLang="en-US" sz="1400" dirty="0">
                <a:highlight>
                  <a:srgbClr val="00FFFF"/>
                </a:highlight>
                <a:latin typeface="HG丸ｺﾞｼｯｸM-PRO" panose="020F0600000000000000" pitchFamily="50" charset="-128"/>
                <a:ea typeface="HG丸ｺﾞｼｯｸM-PRO" panose="020F0600000000000000" pitchFamily="50" charset="-128"/>
              </a:rPr>
              <a:t>ポンポン置くように塗布</a:t>
            </a:r>
          </a:p>
        </p:txBody>
      </p:sp>
      <p:sp>
        <p:nvSpPr>
          <p:cNvPr id="13" name="テキスト ボックス 6">
            <a:extLst>
              <a:ext uri="{FF2B5EF4-FFF2-40B4-BE49-F238E27FC236}">
                <a16:creationId xmlns:a16="http://schemas.microsoft.com/office/drawing/2014/main" id="{4BF895EA-6D16-FA02-5B40-2C08A8D76184}"/>
              </a:ext>
            </a:extLst>
          </p:cNvPr>
          <p:cNvSpPr txBox="1">
            <a:spLocks noChangeArrowheads="1"/>
          </p:cNvSpPr>
          <p:nvPr/>
        </p:nvSpPr>
        <p:spPr bwMode="auto">
          <a:xfrm>
            <a:off x="2758035" y="3359001"/>
            <a:ext cx="20732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ワセリンを塗布</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⇒暫く放置</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⇒軟化した瘡蓋を</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皺の方向に沿って　綿棒などで除去</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4" name="テキスト ボックス 6">
            <a:extLst>
              <a:ext uri="{FF2B5EF4-FFF2-40B4-BE49-F238E27FC236}">
                <a16:creationId xmlns:a16="http://schemas.microsoft.com/office/drawing/2014/main" id="{45A3019A-E1E7-1201-73DC-EE1ADD53E7D5}"/>
              </a:ext>
            </a:extLst>
          </p:cNvPr>
          <p:cNvSpPr txBox="1">
            <a:spLocks noChangeArrowheads="1"/>
          </p:cNvSpPr>
          <p:nvPr/>
        </p:nvSpPr>
        <p:spPr bwMode="auto">
          <a:xfrm>
            <a:off x="592146" y="5062143"/>
            <a:ext cx="19245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400" dirty="0">
                <a:latin typeface="HG丸ｺﾞｼｯｸM-PRO" panose="020F0600000000000000" pitchFamily="50" charset="-128"/>
                <a:ea typeface="HG丸ｺﾞｼｯｸM-PRO" panose="020F0600000000000000" pitchFamily="50" charset="-128"/>
              </a:rPr>
              <a:t>口を開けた状態で</a:t>
            </a:r>
            <a:endParaRPr lang="en-US" altLang="ja-JP" sz="1400" dirty="0">
              <a:latin typeface="HG丸ｺﾞｼｯｸM-PRO" panose="020F0600000000000000" pitchFamily="50" charset="-128"/>
              <a:ea typeface="HG丸ｺﾞｼｯｸM-PRO" panose="020F0600000000000000" pitchFamily="50" charset="-128"/>
            </a:endParaRPr>
          </a:p>
          <a:p>
            <a:pPr algn="ctr"/>
            <a:r>
              <a:rPr lang="ja-JP" altLang="en-US" sz="1400" dirty="0">
                <a:latin typeface="HG丸ｺﾞｼｯｸM-PRO" panose="020F0600000000000000" pitchFamily="50" charset="-128"/>
                <a:ea typeface="HG丸ｺﾞｼｯｸM-PRO" panose="020F0600000000000000" pitchFamily="50" charset="-128"/>
              </a:rPr>
              <a:t>口角炎の傷口を</a:t>
            </a:r>
            <a:endParaRPr lang="en-US" altLang="ja-JP" sz="1400" dirty="0">
              <a:latin typeface="HG丸ｺﾞｼｯｸM-PRO" panose="020F0600000000000000" pitchFamily="50" charset="-128"/>
              <a:ea typeface="HG丸ｺﾞｼｯｸM-PRO" panose="020F0600000000000000" pitchFamily="50" charset="-128"/>
            </a:endParaRPr>
          </a:p>
          <a:p>
            <a:pPr algn="ctr"/>
            <a:r>
              <a:rPr lang="ja-JP" altLang="en-US" sz="1400" dirty="0">
                <a:latin typeface="HG丸ｺﾞｼｯｸM-PRO" panose="020F0600000000000000" pitchFamily="50" charset="-128"/>
                <a:ea typeface="HG丸ｺﾞｼｯｸM-PRO" panose="020F0600000000000000" pitchFamily="50" charset="-128"/>
              </a:rPr>
              <a:t>おおうように</a:t>
            </a:r>
            <a:endParaRPr lang="en-US" altLang="ja-JP" sz="1400" dirty="0">
              <a:latin typeface="HG丸ｺﾞｼｯｸM-PRO" panose="020F0600000000000000" pitchFamily="50" charset="-128"/>
              <a:ea typeface="HG丸ｺﾞｼｯｸM-PRO" panose="020F0600000000000000" pitchFamily="50" charset="-128"/>
            </a:endParaRPr>
          </a:p>
          <a:p>
            <a:pPr algn="ctr"/>
            <a:r>
              <a:rPr lang="ja-JP" altLang="en-US" sz="1400" dirty="0">
                <a:latin typeface="HG丸ｺﾞｼｯｸM-PRO" panose="020F0600000000000000" pitchFamily="50" charset="-128"/>
                <a:ea typeface="HG丸ｺﾞｼｯｸM-PRO" panose="020F0600000000000000" pitchFamily="50" charset="-128"/>
              </a:rPr>
              <a:t>ワセリンを塗布</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DF798186-F60C-6EAD-D9CF-8DC896D9B8FF}"/>
              </a:ext>
            </a:extLst>
          </p:cNvPr>
          <p:cNvSpPr/>
          <p:nvPr/>
        </p:nvSpPr>
        <p:spPr>
          <a:xfrm>
            <a:off x="970509" y="1675336"/>
            <a:ext cx="1244600" cy="26352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基　本</a:t>
            </a:r>
          </a:p>
        </p:txBody>
      </p:sp>
      <p:sp>
        <p:nvSpPr>
          <p:cNvPr id="16" name="矢印: 下 15">
            <a:extLst>
              <a:ext uri="{FF2B5EF4-FFF2-40B4-BE49-F238E27FC236}">
                <a16:creationId xmlns:a16="http://schemas.microsoft.com/office/drawing/2014/main" id="{45AEB45D-790A-6FA8-C0DA-8116BC3892AC}"/>
              </a:ext>
            </a:extLst>
          </p:cNvPr>
          <p:cNvSpPr/>
          <p:nvPr/>
        </p:nvSpPr>
        <p:spPr>
          <a:xfrm>
            <a:off x="3135174" y="3166458"/>
            <a:ext cx="771525" cy="206375"/>
          </a:xfrm>
          <a:prstGeom prst="down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sp>
        <p:nvSpPr>
          <p:cNvPr id="17" name="矢印: 下 16">
            <a:extLst>
              <a:ext uri="{FF2B5EF4-FFF2-40B4-BE49-F238E27FC236}">
                <a16:creationId xmlns:a16="http://schemas.microsoft.com/office/drawing/2014/main" id="{67E29235-CEAD-D849-93C5-FC8524DD2523}"/>
              </a:ext>
            </a:extLst>
          </p:cNvPr>
          <p:cNvSpPr/>
          <p:nvPr/>
        </p:nvSpPr>
        <p:spPr>
          <a:xfrm>
            <a:off x="3157152" y="4524053"/>
            <a:ext cx="771525" cy="206375"/>
          </a:xfrm>
          <a:prstGeom prst="down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pic>
        <p:nvPicPr>
          <p:cNvPr id="18" name="図 2">
            <a:extLst>
              <a:ext uri="{FF2B5EF4-FFF2-40B4-BE49-F238E27FC236}">
                <a16:creationId xmlns:a16="http://schemas.microsoft.com/office/drawing/2014/main" id="{E3E75789-986A-81AF-BF49-7F90FDC2CF1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2146" y="1920689"/>
            <a:ext cx="1819813" cy="135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3">
            <a:extLst>
              <a:ext uri="{FF2B5EF4-FFF2-40B4-BE49-F238E27FC236}">
                <a16:creationId xmlns:a16="http://schemas.microsoft.com/office/drawing/2014/main" id="{7A882C48-6EA8-900D-D7C3-6B0945828CE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04009" y="1880950"/>
            <a:ext cx="2477812" cy="138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8">
            <a:extLst>
              <a:ext uri="{FF2B5EF4-FFF2-40B4-BE49-F238E27FC236}">
                <a16:creationId xmlns:a16="http://schemas.microsoft.com/office/drawing/2014/main" id="{59A3F163-8EE8-B914-AC81-C688B96B167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46892" y="4679758"/>
            <a:ext cx="2222730" cy="146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吹き出し: 四角形 20">
            <a:extLst>
              <a:ext uri="{FF2B5EF4-FFF2-40B4-BE49-F238E27FC236}">
                <a16:creationId xmlns:a16="http://schemas.microsoft.com/office/drawing/2014/main" id="{838A9CAD-97F5-CC3A-8D2A-5645AEA0C064}"/>
              </a:ext>
            </a:extLst>
          </p:cNvPr>
          <p:cNvSpPr/>
          <p:nvPr/>
        </p:nvSpPr>
        <p:spPr>
          <a:xfrm>
            <a:off x="1023941" y="6144242"/>
            <a:ext cx="3524157" cy="630583"/>
          </a:xfrm>
          <a:prstGeom prst="wedgeRectCallout">
            <a:avLst>
              <a:gd name="adj1" fmla="val 48461"/>
              <a:gd name="adj2" fmla="val -37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a:t>ワセリンは</a:t>
            </a:r>
            <a:r>
              <a:rPr kumimoji="1" lang="ja-JP" altLang="en-US" b="1" dirty="0"/>
              <a:t>粘膜への使用は不可</a:t>
            </a:r>
            <a:endParaRPr kumimoji="1" lang="en-US" altLang="ja-JP" b="1" dirty="0"/>
          </a:p>
          <a:p>
            <a:pPr algn="ctr"/>
            <a:r>
              <a:rPr kumimoji="1" lang="ja-JP" altLang="en-US" b="1" dirty="0"/>
              <a:t>唇部分のみに使用</a:t>
            </a:r>
            <a:endParaRPr kumimoji="1" lang="ja-JP" altLang="en-US" b="1" dirty="0">
              <a:solidFill>
                <a:srgbClr val="003399"/>
              </a:solidFill>
            </a:endParaRPr>
          </a:p>
        </p:txBody>
      </p:sp>
      <p:sp>
        <p:nvSpPr>
          <p:cNvPr id="22" name="吹き出し: 四角形 21">
            <a:extLst>
              <a:ext uri="{FF2B5EF4-FFF2-40B4-BE49-F238E27FC236}">
                <a16:creationId xmlns:a16="http://schemas.microsoft.com/office/drawing/2014/main" id="{1B1D37FC-D105-CDA6-635C-6411F8640017}"/>
              </a:ext>
            </a:extLst>
          </p:cNvPr>
          <p:cNvSpPr/>
          <p:nvPr/>
        </p:nvSpPr>
        <p:spPr>
          <a:xfrm>
            <a:off x="515776" y="4231229"/>
            <a:ext cx="2154066" cy="423724"/>
          </a:xfrm>
          <a:prstGeom prst="wedgeRectCallout">
            <a:avLst>
              <a:gd name="adj1" fmla="val 12331"/>
              <a:gd name="adj2" fmla="val -11143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rgbClr val="003399"/>
                </a:solidFill>
              </a:rPr>
              <a:t>ジェルの利用も</a:t>
            </a:r>
            <a:r>
              <a:rPr kumimoji="1" lang="en-US" altLang="ja-JP" b="1" dirty="0">
                <a:solidFill>
                  <a:srgbClr val="003399"/>
                </a:solidFill>
              </a:rPr>
              <a:t>OK</a:t>
            </a:r>
            <a:endParaRPr kumimoji="1" lang="ja-JP" altLang="en-US" b="1" dirty="0">
              <a:solidFill>
                <a:srgbClr val="003399"/>
              </a:solidFill>
            </a:endParaRPr>
          </a:p>
        </p:txBody>
      </p:sp>
    </p:spTree>
    <p:extLst>
      <p:ext uri="{BB962C8B-B14F-4D97-AF65-F5344CB8AC3E}">
        <p14:creationId xmlns:p14="http://schemas.microsoft.com/office/powerpoint/2010/main" val="198924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12">
            <a:extLst>
              <a:ext uri="{FF2B5EF4-FFF2-40B4-BE49-F238E27FC236}">
                <a16:creationId xmlns:a16="http://schemas.microsoft.com/office/drawing/2014/main" id="{6FF86725-D6A0-E99F-462C-E27FFAA4DC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567187"/>
            <a:ext cx="2718729" cy="233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図 11">
            <a:extLst>
              <a:ext uri="{FF2B5EF4-FFF2-40B4-BE49-F238E27FC236}">
                <a16:creationId xmlns:a16="http://schemas.microsoft.com/office/drawing/2014/main" id="{CD041FD7-6D0D-72F1-F645-3E2BD0B9D1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6285" y="2728345"/>
            <a:ext cx="2707390" cy="240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図 10">
            <a:extLst>
              <a:ext uri="{FF2B5EF4-FFF2-40B4-BE49-F238E27FC236}">
                <a16:creationId xmlns:a16="http://schemas.microsoft.com/office/drawing/2014/main" id="{C8B32F98-FB03-11C6-714E-2E5512E026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91" y="748324"/>
            <a:ext cx="2732332" cy="260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テキスト ボックス 1">
            <a:extLst>
              <a:ext uri="{FF2B5EF4-FFF2-40B4-BE49-F238E27FC236}">
                <a16:creationId xmlns:a16="http://schemas.microsoft.com/office/drawing/2014/main" id="{284CCD3B-AB88-29D8-F445-FA1CD5A21427}"/>
              </a:ext>
            </a:extLst>
          </p:cNvPr>
          <p:cNvSpPr txBox="1">
            <a:spLocks noChangeArrowheads="1"/>
          </p:cNvSpPr>
          <p:nvPr/>
        </p:nvSpPr>
        <p:spPr bwMode="auto">
          <a:xfrm>
            <a:off x="206012" y="126860"/>
            <a:ext cx="41938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　ｂ</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ブラッシング前に、残っている歯の</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位置・形状・汚れ具合を</a:t>
            </a:r>
            <a:r>
              <a:rPr lang="ja-JP" altLang="en-US" sz="1400" b="1" u="sng" dirty="0">
                <a:solidFill>
                  <a:srgbClr val="FF0000"/>
                </a:solidFill>
                <a:latin typeface="HG丸ｺﾞｼｯｸM-PRO" panose="020F0600000000000000" pitchFamily="50" charset="-128"/>
                <a:ea typeface="HG丸ｺﾞｼｯｸM-PRO" panose="020F0600000000000000" pitchFamily="50" charset="-128"/>
              </a:rPr>
              <a:t>ライトで</a:t>
            </a:r>
            <a:r>
              <a:rPr lang="ja-JP" altLang="en-US" sz="1400" dirty="0">
                <a:latin typeface="HG丸ｺﾞｼｯｸM-PRO" panose="020F0600000000000000" pitchFamily="50" charset="-128"/>
                <a:ea typeface="HG丸ｺﾞｼｯｸM-PRO" panose="020F0600000000000000" pitchFamily="50" charset="-128"/>
              </a:rPr>
              <a:t>確認</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4" name="楕円 3">
            <a:extLst>
              <a:ext uri="{FF2B5EF4-FFF2-40B4-BE49-F238E27FC236}">
                <a16:creationId xmlns:a16="http://schemas.microsoft.com/office/drawing/2014/main" id="{48075C3A-FD98-3D8E-0E1F-915C445793CF}"/>
              </a:ext>
            </a:extLst>
          </p:cNvPr>
          <p:cNvSpPr/>
          <p:nvPr/>
        </p:nvSpPr>
        <p:spPr>
          <a:xfrm>
            <a:off x="2452903" y="1433404"/>
            <a:ext cx="1653686" cy="687052"/>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低い一番後ろの歯</a:t>
            </a:r>
          </a:p>
        </p:txBody>
      </p:sp>
      <p:sp>
        <p:nvSpPr>
          <p:cNvPr id="25" name="楕円 24">
            <a:extLst>
              <a:ext uri="{FF2B5EF4-FFF2-40B4-BE49-F238E27FC236}">
                <a16:creationId xmlns:a16="http://schemas.microsoft.com/office/drawing/2014/main" id="{985DAD39-259B-5CF9-A490-E74D33B42C91}"/>
              </a:ext>
            </a:extLst>
          </p:cNvPr>
          <p:cNvSpPr/>
          <p:nvPr/>
        </p:nvSpPr>
        <p:spPr>
          <a:xfrm>
            <a:off x="2553547" y="5391421"/>
            <a:ext cx="1655522" cy="687052"/>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曇った</a:t>
            </a:r>
            <a:endParaRPr lang="en-US" altLang="ja-JP" sz="1400" dirty="0">
              <a:latin typeface="HG丸ｺﾞｼｯｸM-PRO" panose="020F0600000000000000" pitchFamily="50" charset="-128"/>
              <a:ea typeface="HG丸ｺﾞｼｯｸM-PRO" panose="020F0600000000000000" pitchFamily="50" charset="-128"/>
            </a:endParaRPr>
          </a:p>
          <a:p>
            <a:pPr algn="ctr">
              <a:defRPr/>
            </a:pPr>
            <a:r>
              <a:rPr lang="ja-JP" altLang="en-US" sz="1400" dirty="0">
                <a:latin typeface="HG丸ｺﾞｼｯｸM-PRO" panose="020F0600000000000000" pitchFamily="50" charset="-128"/>
                <a:ea typeface="HG丸ｺﾞｼｯｸM-PRO" panose="020F0600000000000000" pitchFamily="50" charset="-128"/>
              </a:rPr>
              <a:t>ﾌﾞﾘｯｼﾞ</a:t>
            </a:r>
          </a:p>
        </p:txBody>
      </p:sp>
      <p:sp>
        <p:nvSpPr>
          <p:cNvPr id="27" name="楕円 26">
            <a:extLst>
              <a:ext uri="{FF2B5EF4-FFF2-40B4-BE49-F238E27FC236}">
                <a16:creationId xmlns:a16="http://schemas.microsoft.com/office/drawing/2014/main" id="{5A97EA43-9955-4C1C-0134-1FA8E61262A2}"/>
              </a:ext>
            </a:extLst>
          </p:cNvPr>
          <p:cNvSpPr/>
          <p:nvPr/>
        </p:nvSpPr>
        <p:spPr>
          <a:xfrm>
            <a:off x="1084901" y="3484301"/>
            <a:ext cx="1655522" cy="687051"/>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汚れた</a:t>
            </a:r>
            <a:endParaRPr lang="en-US" altLang="ja-JP" sz="1400" dirty="0">
              <a:latin typeface="HG丸ｺﾞｼｯｸM-PRO" panose="020F0600000000000000" pitchFamily="50" charset="-128"/>
              <a:ea typeface="HG丸ｺﾞｼｯｸM-PRO" panose="020F0600000000000000" pitchFamily="50" charset="-128"/>
            </a:endParaRPr>
          </a:p>
          <a:p>
            <a:pPr algn="ctr">
              <a:defRPr/>
            </a:pPr>
            <a:r>
              <a:rPr lang="ja-JP" altLang="en-US" sz="1400" dirty="0">
                <a:latin typeface="HG丸ｺﾞｼｯｸM-PRO" panose="020F0600000000000000" pitchFamily="50" charset="-128"/>
                <a:ea typeface="HG丸ｺﾞｼｯｸM-PRO" panose="020F0600000000000000" pitchFamily="50" charset="-128"/>
              </a:rPr>
              <a:t>箇所</a:t>
            </a:r>
          </a:p>
        </p:txBody>
      </p:sp>
      <p:sp>
        <p:nvSpPr>
          <p:cNvPr id="6" name="楕円 5">
            <a:extLst>
              <a:ext uri="{FF2B5EF4-FFF2-40B4-BE49-F238E27FC236}">
                <a16:creationId xmlns:a16="http://schemas.microsoft.com/office/drawing/2014/main" id="{9E34796B-4821-D029-36B1-5B5B9E208D28}"/>
              </a:ext>
            </a:extLst>
          </p:cNvPr>
          <p:cNvSpPr/>
          <p:nvPr/>
        </p:nvSpPr>
        <p:spPr>
          <a:xfrm>
            <a:off x="2740423" y="3026765"/>
            <a:ext cx="941555" cy="120857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 name="楕円 7">
            <a:extLst>
              <a:ext uri="{FF2B5EF4-FFF2-40B4-BE49-F238E27FC236}">
                <a16:creationId xmlns:a16="http://schemas.microsoft.com/office/drawing/2014/main" id="{51F57ABB-4F6E-5323-B884-FF967CFDE742}"/>
              </a:ext>
            </a:extLst>
          </p:cNvPr>
          <p:cNvSpPr/>
          <p:nvPr/>
        </p:nvSpPr>
        <p:spPr>
          <a:xfrm>
            <a:off x="1297858" y="1008061"/>
            <a:ext cx="557271" cy="55526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 name="楕円 8">
            <a:extLst>
              <a:ext uri="{FF2B5EF4-FFF2-40B4-BE49-F238E27FC236}">
                <a16:creationId xmlns:a16="http://schemas.microsoft.com/office/drawing/2014/main" id="{25E128A1-A356-E1C4-C6E1-D588D2D0A218}"/>
              </a:ext>
            </a:extLst>
          </p:cNvPr>
          <p:cNvSpPr/>
          <p:nvPr/>
        </p:nvSpPr>
        <p:spPr>
          <a:xfrm rot="19977856">
            <a:off x="1432932" y="4892252"/>
            <a:ext cx="914024" cy="159858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199" name="テキスト ボックス 6">
            <a:extLst>
              <a:ext uri="{FF2B5EF4-FFF2-40B4-BE49-F238E27FC236}">
                <a16:creationId xmlns:a16="http://schemas.microsoft.com/office/drawing/2014/main" id="{3A990BC8-8363-C0FA-4F25-997FBBC22384}"/>
              </a:ext>
            </a:extLst>
          </p:cNvPr>
          <p:cNvSpPr txBox="1">
            <a:spLocks noChangeArrowheads="1"/>
          </p:cNvSpPr>
          <p:nvPr/>
        </p:nvSpPr>
        <p:spPr bwMode="auto">
          <a:xfrm>
            <a:off x="6230384" y="5510873"/>
            <a:ext cx="1717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200" b="1" dirty="0">
                <a:solidFill>
                  <a:schemeClr val="tx2"/>
                </a:solidFill>
                <a:latin typeface="HG丸ｺﾞｼｯｸM-PRO" panose="020F0600000000000000" pitchFamily="50" charset="-128"/>
                <a:ea typeface="HG丸ｺﾞｼｯｸM-PRO" panose="020F0600000000000000" pitchFamily="50" charset="-128"/>
              </a:rPr>
              <a:t>殆ど</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唾液が見えず</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b="1" dirty="0">
                <a:solidFill>
                  <a:srgbClr val="FF0000"/>
                </a:solidFill>
                <a:latin typeface="HG丸ｺﾞｼｯｸM-PRO" panose="020F0600000000000000" pitchFamily="50" charset="-128"/>
                <a:ea typeface="HG丸ｺﾞｼｯｸM-PRO" panose="020F0600000000000000" pitchFamily="50" charset="-128"/>
              </a:rPr>
              <a:t> テカって</a:t>
            </a:r>
            <a:r>
              <a:rPr lang="ja-JP" altLang="en-US" sz="1200" b="1" dirty="0">
                <a:solidFill>
                  <a:schemeClr val="tx2"/>
                </a:solidFill>
                <a:latin typeface="HG丸ｺﾞｼｯｸM-PRO" panose="020F0600000000000000" pitchFamily="50" charset="-128"/>
                <a:ea typeface="HG丸ｺﾞｼｯｸM-PRO" panose="020F0600000000000000" pitchFamily="50" charset="-128"/>
              </a:rPr>
              <a:t>みえる</a:t>
            </a:r>
          </a:p>
        </p:txBody>
      </p:sp>
      <p:sp>
        <p:nvSpPr>
          <p:cNvPr id="8202" name="テキスト ボックス 27">
            <a:extLst>
              <a:ext uri="{FF2B5EF4-FFF2-40B4-BE49-F238E27FC236}">
                <a16:creationId xmlns:a16="http://schemas.microsoft.com/office/drawing/2014/main" id="{FD620EBC-BC62-728C-2B89-6CFA980FCFC1}"/>
              </a:ext>
            </a:extLst>
          </p:cNvPr>
          <p:cNvSpPr txBox="1">
            <a:spLocks noChangeArrowheads="1"/>
          </p:cNvSpPr>
          <p:nvPr/>
        </p:nvSpPr>
        <p:spPr bwMode="auto">
          <a:xfrm>
            <a:off x="5383941" y="110800"/>
            <a:ext cx="4355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a:latin typeface="HG丸ｺﾞｼｯｸM-PRO" panose="020F0600000000000000" pitchFamily="50" charset="-128"/>
                <a:ea typeface="HG丸ｺﾞｼｯｸM-PRO" panose="020F0600000000000000" pitchFamily="50" charset="-128"/>
              </a:rPr>
              <a:t>　</a:t>
            </a:r>
            <a:r>
              <a:rPr lang="en-US" altLang="ja-JP" sz="1400">
                <a:latin typeface="HG丸ｺﾞｼｯｸM-PRO" panose="020F0600000000000000" pitchFamily="50" charset="-128"/>
                <a:ea typeface="HG丸ｺﾞｼｯｸM-PRO" panose="020F0600000000000000" pitchFamily="50" charset="-128"/>
              </a:rPr>
              <a:t>c)</a:t>
            </a:r>
            <a:r>
              <a:rPr lang="ja-JP" altLang="en-US" sz="1400">
                <a:latin typeface="HG丸ｺﾞｼｯｸM-PRO" panose="020F0600000000000000" pitchFamily="50" charset="-128"/>
                <a:ea typeface="HG丸ｺﾞｼｯｸM-PRO" panose="020F0600000000000000" pitchFamily="50" charset="-128"/>
              </a:rPr>
              <a:t>口腔乾燥の状態</a:t>
            </a:r>
            <a:endParaRPr lang="en-US" altLang="ja-JP" sz="1400">
              <a:latin typeface="HG丸ｺﾞｼｯｸM-PRO" panose="020F0600000000000000" pitchFamily="50" charset="-128"/>
              <a:ea typeface="HG丸ｺﾞｼｯｸM-PRO" panose="020F0600000000000000" pitchFamily="50" charset="-128"/>
            </a:endParaRPr>
          </a:p>
        </p:txBody>
      </p:sp>
      <p:sp>
        <p:nvSpPr>
          <p:cNvPr id="29" name="楕円 28">
            <a:extLst>
              <a:ext uri="{FF2B5EF4-FFF2-40B4-BE49-F238E27FC236}">
                <a16:creationId xmlns:a16="http://schemas.microsoft.com/office/drawing/2014/main" id="{E780DC85-5B16-D977-387B-826F962D96EF}"/>
              </a:ext>
            </a:extLst>
          </p:cNvPr>
          <p:cNvSpPr/>
          <p:nvPr/>
        </p:nvSpPr>
        <p:spPr>
          <a:xfrm>
            <a:off x="6131586" y="415629"/>
            <a:ext cx="1717284" cy="511154"/>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１度</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軽度</a:t>
            </a:r>
            <a:r>
              <a:rPr lang="en-US" altLang="ja-JP" sz="1100" dirty="0">
                <a:latin typeface="HG丸ｺﾞｼｯｸM-PRO" panose="020F0600000000000000" pitchFamily="50" charset="-128"/>
                <a:ea typeface="HG丸ｺﾞｼｯｸM-PRO" panose="020F0600000000000000" pitchFamily="50" charset="-128"/>
              </a:rPr>
              <a:t>)</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30" name="楕円 29">
            <a:extLst>
              <a:ext uri="{FF2B5EF4-FFF2-40B4-BE49-F238E27FC236}">
                <a16:creationId xmlns:a16="http://schemas.microsoft.com/office/drawing/2014/main" id="{ECDFCC10-4240-55CD-76CF-96437866EB49}"/>
              </a:ext>
            </a:extLst>
          </p:cNvPr>
          <p:cNvSpPr/>
          <p:nvPr/>
        </p:nvSpPr>
        <p:spPr>
          <a:xfrm>
            <a:off x="9142753" y="415629"/>
            <a:ext cx="1814489" cy="511154"/>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２度</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中程度</a:t>
            </a:r>
            <a:r>
              <a:rPr lang="en-US" altLang="ja-JP" sz="1100" dirty="0">
                <a:latin typeface="HG丸ｺﾞｼｯｸM-PRO" panose="020F0600000000000000" pitchFamily="50" charset="-128"/>
                <a:ea typeface="HG丸ｺﾞｼｯｸM-PRO" panose="020F0600000000000000" pitchFamily="50" charset="-128"/>
              </a:rPr>
              <a:t>)</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31" name="楕円 30">
            <a:extLst>
              <a:ext uri="{FF2B5EF4-FFF2-40B4-BE49-F238E27FC236}">
                <a16:creationId xmlns:a16="http://schemas.microsoft.com/office/drawing/2014/main" id="{5356BB20-84D5-B3ED-7967-DA3A0006E538}"/>
              </a:ext>
            </a:extLst>
          </p:cNvPr>
          <p:cNvSpPr/>
          <p:nvPr/>
        </p:nvSpPr>
        <p:spPr>
          <a:xfrm>
            <a:off x="6090593" y="3266419"/>
            <a:ext cx="1717284" cy="511154"/>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400" dirty="0">
                <a:latin typeface="HG丸ｺﾞｼｯｸM-PRO" panose="020F0600000000000000" pitchFamily="50" charset="-128"/>
                <a:ea typeface="HG丸ｺﾞｼｯｸM-PRO" panose="020F0600000000000000" pitchFamily="50" charset="-128"/>
              </a:rPr>
              <a:t>３度</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重度</a:t>
            </a:r>
            <a:r>
              <a:rPr lang="en-US" altLang="ja-JP" sz="1100" dirty="0">
                <a:latin typeface="HG丸ｺﾞｼｯｸM-PRO" panose="020F0600000000000000" pitchFamily="50" charset="-128"/>
                <a:ea typeface="HG丸ｺﾞｼｯｸM-PRO" panose="020F0600000000000000" pitchFamily="50" charset="-128"/>
              </a:rPr>
              <a:t>)</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8206" name="テキスト ボックス 6">
            <a:extLst>
              <a:ext uri="{FF2B5EF4-FFF2-40B4-BE49-F238E27FC236}">
                <a16:creationId xmlns:a16="http://schemas.microsoft.com/office/drawing/2014/main" id="{902BD2C0-AB2B-5DD2-7D21-9C7F16C63B79}"/>
              </a:ext>
            </a:extLst>
          </p:cNvPr>
          <p:cNvSpPr txBox="1">
            <a:spLocks noChangeArrowheads="1"/>
          </p:cNvSpPr>
          <p:nvPr/>
        </p:nvSpPr>
        <p:spPr bwMode="auto">
          <a:xfrm>
            <a:off x="6179493" y="2840969"/>
            <a:ext cx="17191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200" b="1" dirty="0">
                <a:solidFill>
                  <a:srgbClr val="FF0000"/>
                </a:solidFill>
                <a:latin typeface="HG丸ｺﾞｼｯｸM-PRO" panose="020F0600000000000000" pitchFamily="50" charset="-128"/>
                <a:ea typeface="HG丸ｺﾞｼｯｸM-PRO" panose="020F0600000000000000" pitchFamily="50" charset="-128"/>
              </a:rPr>
              <a:t>粘り</a:t>
            </a:r>
            <a:r>
              <a:rPr lang="ja-JP" altLang="en-US" sz="1200" b="1" dirty="0">
                <a:solidFill>
                  <a:schemeClr val="tx2"/>
                </a:solidFill>
                <a:latin typeface="HG丸ｺﾞｼｯｸM-PRO" panose="020F0600000000000000" pitchFamily="50" charset="-128"/>
                <a:ea typeface="HG丸ｺﾞｼｯｸM-PRO" panose="020F0600000000000000" pitchFamily="50" charset="-128"/>
              </a:rPr>
              <a:t>のある唾液</a:t>
            </a:r>
          </a:p>
        </p:txBody>
      </p:sp>
      <p:sp>
        <p:nvSpPr>
          <p:cNvPr id="8207" name="テキスト ボックス 6">
            <a:extLst>
              <a:ext uri="{FF2B5EF4-FFF2-40B4-BE49-F238E27FC236}">
                <a16:creationId xmlns:a16="http://schemas.microsoft.com/office/drawing/2014/main" id="{A6C8A4CB-E071-8591-F3AB-7DE08B2FDD46}"/>
              </a:ext>
            </a:extLst>
          </p:cNvPr>
          <p:cNvSpPr txBox="1">
            <a:spLocks noChangeArrowheads="1"/>
          </p:cNvSpPr>
          <p:nvPr/>
        </p:nvSpPr>
        <p:spPr bwMode="auto">
          <a:xfrm>
            <a:off x="9642190" y="2845379"/>
            <a:ext cx="158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200" b="1" dirty="0">
                <a:solidFill>
                  <a:srgbClr val="FF0000"/>
                </a:solidFill>
                <a:latin typeface="HG丸ｺﾞｼｯｸM-PRO" panose="020F0600000000000000" pitchFamily="50" charset="-128"/>
                <a:ea typeface="HG丸ｺﾞｼｯｸM-PRO" panose="020F0600000000000000" pitchFamily="50" charset="-128"/>
              </a:rPr>
              <a:t>泡状</a:t>
            </a:r>
            <a:r>
              <a:rPr lang="ja-JP" altLang="en-US" sz="1200" b="1" dirty="0">
                <a:solidFill>
                  <a:schemeClr val="tx2"/>
                </a:solidFill>
                <a:latin typeface="HG丸ｺﾞｼｯｸM-PRO" panose="020F0600000000000000" pitchFamily="50" charset="-128"/>
                <a:ea typeface="HG丸ｺﾞｼｯｸM-PRO" panose="020F0600000000000000" pitchFamily="50" charset="-128"/>
              </a:rPr>
              <a:t>の唾液</a:t>
            </a:r>
          </a:p>
        </p:txBody>
      </p:sp>
      <p:sp>
        <p:nvSpPr>
          <p:cNvPr id="36" name="フローチャート: 代替処理 35">
            <a:extLst>
              <a:ext uri="{FF2B5EF4-FFF2-40B4-BE49-F238E27FC236}">
                <a16:creationId xmlns:a16="http://schemas.microsoft.com/office/drawing/2014/main" id="{B0B3B0A8-95FB-F190-78C6-23498DAC3834}"/>
              </a:ext>
            </a:extLst>
          </p:cNvPr>
          <p:cNvSpPr/>
          <p:nvPr/>
        </p:nvSpPr>
        <p:spPr>
          <a:xfrm>
            <a:off x="8473082" y="3452825"/>
            <a:ext cx="3620596" cy="2802421"/>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ja-JP" altLang="en-US" sz="2000" b="1" dirty="0">
                <a:solidFill>
                  <a:schemeClr val="bg1"/>
                </a:solidFill>
                <a:latin typeface="HG丸ｺﾞｼｯｸM-PRO" panose="020F0600000000000000" pitchFamily="50" charset="-128"/>
                <a:ea typeface="HG丸ｺﾞｼｯｸM-PRO" panose="020F0600000000000000" pitchFamily="50" charset="-128"/>
              </a:rPr>
              <a:t>＊口腔乾燥によるリスク＊</a:t>
            </a:r>
            <a:endParaRPr lang="en-US" altLang="ja-JP" sz="2000" b="1" dirty="0">
              <a:solidFill>
                <a:schemeClr val="bg1"/>
              </a:solidFill>
              <a:latin typeface="HG丸ｺﾞｼｯｸM-PRO" panose="020F0600000000000000" pitchFamily="50" charset="-128"/>
              <a:ea typeface="HG丸ｺﾞｼｯｸM-PRO" panose="020F0600000000000000" pitchFamily="50" charset="-128"/>
            </a:endParaRPr>
          </a:p>
          <a:p>
            <a:pPr>
              <a:defRPr/>
            </a:pP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b="1" i="1" dirty="0">
                <a:solidFill>
                  <a:schemeClr val="bg1"/>
                </a:solidFill>
                <a:latin typeface="HG丸ｺﾞｼｯｸM-PRO" panose="020F0600000000000000" pitchFamily="50" charset="-128"/>
                <a:ea typeface="HG丸ｺﾞｼｯｸM-PRO" panose="020F0600000000000000" pitchFamily="50" charset="-128"/>
              </a:rPr>
              <a:t>・ 菌や汚れが付き易い</a:t>
            </a:r>
            <a:endParaRPr lang="en-US" altLang="ja-JP" b="1" i="1" dirty="0">
              <a:solidFill>
                <a:schemeClr val="bg1"/>
              </a:solidFill>
              <a:latin typeface="HG丸ｺﾞｼｯｸM-PRO" panose="020F0600000000000000" pitchFamily="50" charset="-128"/>
              <a:ea typeface="HG丸ｺﾞｼｯｸM-PRO" panose="020F0600000000000000" pitchFamily="50" charset="-128"/>
            </a:endParaRPr>
          </a:p>
          <a:p>
            <a:pPr>
              <a:defRPr/>
            </a:pPr>
            <a:r>
              <a:rPr lang="ja-JP" altLang="en-US" b="1" i="1" dirty="0">
                <a:solidFill>
                  <a:schemeClr val="bg1"/>
                </a:solidFill>
                <a:latin typeface="HG丸ｺﾞｼｯｸM-PRO" panose="020F0600000000000000" pitchFamily="50" charset="-128"/>
                <a:ea typeface="HG丸ｺﾞｼｯｸM-PRO" panose="020F0600000000000000" pitchFamily="50" charset="-128"/>
              </a:rPr>
              <a:t>・ 感染症になり易い</a:t>
            </a:r>
            <a:endParaRPr lang="en-US" altLang="ja-JP" b="1" i="1" dirty="0">
              <a:solidFill>
                <a:schemeClr val="bg1"/>
              </a:solidFill>
              <a:latin typeface="HG丸ｺﾞｼｯｸM-PRO" panose="020F0600000000000000" pitchFamily="50" charset="-128"/>
              <a:ea typeface="HG丸ｺﾞｼｯｸM-PRO" panose="020F0600000000000000" pitchFamily="50" charset="-128"/>
            </a:endParaRPr>
          </a:p>
          <a:p>
            <a:pPr>
              <a:defRPr/>
            </a:pPr>
            <a:r>
              <a:rPr lang="ja-JP" altLang="en-US" b="1" i="1" dirty="0">
                <a:solidFill>
                  <a:schemeClr val="bg1"/>
                </a:solidFill>
                <a:latin typeface="HG丸ｺﾞｼｯｸM-PRO" panose="020F0600000000000000" pitchFamily="50" charset="-128"/>
                <a:ea typeface="HG丸ｺﾞｼｯｸM-PRO" panose="020F0600000000000000" pitchFamily="50" charset="-128"/>
              </a:rPr>
              <a:t>・ 舌や粘膜が傷つき易い</a:t>
            </a:r>
            <a:endParaRPr lang="en-US" altLang="ja-JP" b="1" i="1" dirty="0">
              <a:solidFill>
                <a:schemeClr val="bg1"/>
              </a:solidFill>
              <a:latin typeface="HG丸ｺﾞｼｯｸM-PRO" panose="020F0600000000000000" pitchFamily="50" charset="-128"/>
              <a:ea typeface="HG丸ｺﾞｼｯｸM-PRO" panose="020F0600000000000000" pitchFamily="50" charset="-128"/>
            </a:endParaRPr>
          </a:p>
          <a:p>
            <a:pPr>
              <a:defRPr/>
            </a:pPr>
            <a:r>
              <a:rPr lang="ja-JP" altLang="en-US" b="1" i="1" dirty="0">
                <a:solidFill>
                  <a:schemeClr val="bg1"/>
                </a:solidFill>
                <a:latin typeface="HG丸ｺﾞｼｯｸM-PRO" panose="020F0600000000000000" pitchFamily="50" charset="-128"/>
                <a:ea typeface="HG丸ｺﾞｼｯｸM-PRO" panose="020F0600000000000000" pitchFamily="50" charset="-128"/>
              </a:rPr>
              <a:t>・ 味が感じにくい</a:t>
            </a:r>
            <a:endParaRPr lang="en-US" altLang="ja-JP" b="1" i="1" dirty="0">
              <a:solidFill>
                <a:schemeClr val="bg1"/>
              </a:solidFill>
              <a:latin typeface="HG丸ｺﾞｼｯｸM-PRO" panose="020F0600000000000000" pitchFamily="50" charset="-128"/>
              <a:ea typeface="HG丸ｺﾞｼｯｸM-PRO" panose="020F0600000000000000" pitchFamily="50" charset="-128"/>
            </a:endParaRPr>
          </a:p>
          <a:p>
            <a:pPr>
              <a:defRPr/>
            </a:pPr>
            <a:r>
              <a:rPr lang="ja-JP" altLang="en-US" b="1" i="1" dirty="0">
                <a:solidFill>
                  <a:schemeClr val="bg1"/>
                </a:solidFill>
                <a:latin typeface="HG丸ｺﾞｼｯｸM-PRO" panose="020F0600000000000000" pitchFamily="50" charset="-128"/>
                <a:ea typeface="HG丸ｺﾞｼｯｸM-PRO" panose="020F0600000000000000" pitchFamily="50" charset="-128"/>
              </a:rPr>
              <a:t>・ 飲み込みにくい</a:t>
            </a:r>
            <a:endParaRPr lang="en-US" altLang="ja-JP" b="1" i="1" dirty="0">
              <a:solidFill>
                <a:schemeClr val="bg1"/>
              </a:solidFill>
              <a:latin typeface="HG丸ｺﾞｼｯｸM-PRO" panose="020F0600000000000000" pitchFamily="50" charset="-128"/>
              <a:ea typeface="HG丸ｺﾞｼｯｸM-PRO" panose="020F0600000000000000" pitchFamily="50" charset="-128"/>
            </a:endParaRPr>
          </a:p>
          <a:p>
            <a:pPr>
              <a:defRPr/>
            </a:pPr>
            <a:r>
              <a:rPr lang="ja-JP" altLang="en-US" b="1" i="1" dirty="0">
                <a:solidFill>
                  <a:schemeClr val="bg1"/>
                </a:solidFill>
                <a:latin typeface="HG丸ｺﾞｼｯｸM-PRO" panose="020F0600000000000000" pitchFamily="50" charset="-128"/>
                <a:ea typeface="HG丸ｺﾞｼｯｸM-PRO" panose="020F0600000000000000" pitchFamily="50" charset="-128"/>
              </a:rPr>
              <a:t>・ 食不振</a:t>
            </a:r>
          </a:p>
        </p:txBody>
      </p:sp>
      <p:sp>
        <p:nvSpPr>
          <p:cNvPr id="8209" name="テキスト ボックス 1">
            <a:extLst>
              <a:ext uri="{FF2B5EF4-FFF2-40B4-BE49-F238E27FC236}">
                <a16:creationId xmlns:a16="http://schemas.microsoft.com/office/drawing/2014/main" id="{0F3263A3-3151-0095-FB70-94551418483C}"/>
              </a:ext>
            </a:extLst>
          </p:cNvPr>
          <p:cNvSpPr txBox="1">
            <a:spLocks noChangeArrowheads="1"/>
          </p:cNvSpPr>
          <p:nvPr/>
        </p:nvSpPr>
        <p:spPr bwMode="auto">
          <a:xfrm>
            <a:off x="5774335" y="5934117"/>
            <a:ext cx="35012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b="1" i="1"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b="1" i="1"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b="1" i="1" u="sng" dirty="0">
                <a:solidFill>
                  <a:srgbClr val="FF0000"/>
                </a:solidFill>
                <a:latin typeface="HG丸ｺﾞｼｯｸM-PRO" panose="020F0600000000000000" pitchFamily="50" charset="-128"/>
                <a:ea typeface="HG丸ｺﾞｼｯｸM-PRO" panose="020F0600000000000000" pitchFamily="50" charset="-128"/>
              </a:rPr>
              <a:t>口から食べられない方ほど</a:t>
            </a:r>
            <a:endParaRPr lang="en-US" altLang="ja-JP" sz="1200" b="1" i="1" u="sng"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b="1" i="1"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b="1" i="1" u="sng" dirty="0">
                <a:solidFill>
                  <a:srgbClr val="FF0000"/>
                </a:solidFill>
                <a:latin typeface="HG丸ｺﾞｼｯｸM-PRO" panose="020F0600000000000000" pitchFamily="50" charset="-128"/>
                <a:ea typeface="HG丸ｺﾞｼｯｸM-PRO" panose="020F0600000000000000" pitchFamily="50" charset="-128"/>
              </a:rPr>
              <a:t>乾燥が進み、汚れが残り、菌の</a:t>
            </a:r>
            <a:endParaRPr lang="en-US" altLang="ja-JP" sz="1200" b="1" i="1" u="sng"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b="1" i="1"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b="1" i="1" u="sng" dirty="0">
                <a:solidFill>
                  <a:srgbClr val="FF0000"/>
                </a:solidFill>
                <a:latin typeface="HG丸ｺﾞｼｯｸM-PRO" panose="020F0600000000000000" pitchFamily="50" charset="-128"/>
                <a:ea typeface="HG丸ｺﾞｼｯｸM-PRO" panose="020F0600000000000000" pitchFamily="50" charset="-128"/>
              </a:rPr>
              <a:t>量も増えるので口腔ケアは必須！</a:t>
            </a:r>
            <a:endParaRPr lang="en-US" altLang="ja-JP" sz="1200" b="1" i="1" u="sng"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8213" name="図 13">
            <a:extLst>
              <a:ext uri="{FF2B5EF4-FFF2-40B4-BE49-F238E27FC236}">
                <a16:creationId xmlns:a16="http://schemas.microsoft.com/office/drawing/2014/main" id="{9D1D6CC6-2A47-F6DF-3C13-4D1446B9D69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66381" y="843831"/>
            <a:ext cx="2965708" cy="217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図 14">
            <a:extLst>
              <a:ext uri="{FF2B5EF4-FFF2-40B4-BE49-F238E27FC236}">
                <a16:creationId xmlns:a16="http://schemas.microsoft.com/office/drawing/2014/main" id="{CEB86395-3F78-5F94-9F39-D6FF0A926E5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544912" y="815532"/>
            <a:ext cx="2963176" cy="216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図 15">
            <a:extLst>
              <a:ext uri="{FF2B5EF4-FFF2-40B4-BE49-F238E27FC236}">
                <a16:creationId xmlns:a16="http://schemas.microsoft.com/office/drawing/2014/main" id="{BE5FBF5A-6C92-6A6D-53E6-26E0421FDB3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507374" y="3718378"/>
            <a:ext cx="2965707" cy="196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03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9">
            <a:extLst>
              <a:ext uri="{FF2B5EF4-FFF2-40B4-BE49-F238E27FC236}">
                <a16:creationId xmlns:a16="http://schemas.microsoft.com/office/drawing/2014/main" id="{6556CFB6-CA23-D3B0-FFAE-45DEE95A9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2197" y="1371460"/>
            <a:ext cx="2844122" cy="205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テキスト ボックス 1">
            <a:extLst>
              <a:ext uri="{FF2B5EF4-FFF2-40B4-BE49-F238E27FC236}">
                <a16:creationId xmlns:a16="http://schemas.microsoft.com/office/drawing/2014/main" id="{60206AEC-B965-7AB2-5F8B-698464E7CB31}"/>
              </a:ext>
            </a:extLst>
          </p:cNvPr>
          <p:cNvSpPr txBox="1">
            <a:spLocks noChangeArrowheads="1"/>
          </p:cNvSpPr>
          <p:nvPr/>
        </p:nvSpPr>
        <p:spPr bwMode="auto">
          <a:xfrm>
            <a:off x="254348" y="232199"/>
            <a:ext cx="39381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a:latin typeface="HG丸ｺﾞｼｯｸM-PRO" panose="020F0600000000000000" pitchFamily="50" charset="-128"/>
                <a:ea typeface="HG丸ｺﾞｼｯｸM-PRO" panose="020F0600000000000000" pitchFamily="50" charset="-128"/>
              </a:rPr>
              <a:t>　</a:t>
            </a:r>
            <a:r>
              <a:rPr lang="en-US" altLang="ja-JP" sz="1400">
                <a:latin typeface="HG丸ｺﾞｼｯｸM-PRO" panose="020F0600000000000000" pitchFamily="50" charset="-128"/>
                <a:ea typeface="HG丸ｺﾞｼｯｸM-PRO" panose="020F0600000000000000" pitchFamily="50" charset="-128"/>
              </a:rPr>
              <a:t>d)</a:t>
            </a:r>
            <a:r>
              <a:rPr lang="ja-JP" altLang="en-US" sz="1400">
                <a:latin typeface="HG丸ｺﾞｼｯｸM-PRO" panose="020F0600000000000000" pitchFamily="50" charset="-128"/>
                <a:ea typeface="HG丸ｺﾞｼｯｸM-PRO" panose="020F0600000000000000" pitchFamily="50" charset="-128"/>
              </a:rPr>
              <a:t>歯茎・舌の状態を確認</a:t>
            </a:r>
            <a:endParaRPr lang="en-US" altLang="ja-JP" sz="1400">
              <a:latin typeface="HG丸ｺﾞｼｯｸM-PRO" panose="020F0600000000000000" pitchFamily="50" charset="-128"/>
              <a:ea typeface="HG丸ｺﾞｼｯｸM-PRO" panose="020F0600000000000000" pitchFamily="50" charset="-128"/>
            </a:endParaRPr>
          </a:p>
        </p:txBody>
      </p:sp>
      <p:sp>
        <p:nvSpPr>
          <p:cNvPr id="4" name="楕円 3">
            <a:extLst>
              <a:ext uri="{FF2B5EF4-FFF2-40B4-BE49-F238E27FC236}">
                <a16:creationId xmlns:a16="http://schemas.microsoft.com/office/drawing/2014/main" id="{1243A9B0-F6EE-939A-DDA9-A18C461463C2}"/>
              </a:ext>
            </a:extLst>
          </p:cNvPr>
          <p:cNvSpPr/>
          <p:nvPr/>
        </p:nvSpPr>
        <p:spPr>
          <a:xfrm>
            <a:off x="684237" y="616896"/>
            <a:ext cx="1764859" cy="78164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300" dirty="0">
                <a:latin typeface="HG丸ｺﾞｼｯｸM-PRO" panose="020F0600000000000000" pitchFamily="50" charset="-128"/>
                <a:ea typeface="HG丸ｺﾞｼｯｸM-PRO" panose="020F0600000000000000" pitchFamily="50" charset="-128"/>
              </a:rPr>
              <a:t>歯と歯の隙間下がり具合</a:t>
            </a:r>
          </a:p>
        </p:txBody>
      </p:sp>
      <p:sp>
        <p:nvSpPr>
          <p:cNvPr id="26" name="楕円 25">
            <a:extLst>
              <a:ext uri="{FF2B5EF4-FFF2-40B4-BE49-F238E27FC236}">
                <a16:creationId xmlns:a16="http://schemas.microsoft.com/office/drawing/2014/main" id="{069AFA7D-6E88-02FE-94C7-360B13901EC1}"/>
              </a:ext>
            </a:extLst>
          </p:cNvPr>
          <p:cNvSpPr/>
          <p:nvPr/>
        </p:nvSpPr>
        <p:spPr>
          <a:xfrm>
            <a:off x="3399026" y="660172"/>
            <a:ext cx="1764859" cy="74755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300" dirty="0">
                <a:latin typeface="HG丸ｺﾞｼｯｸM-PRO" panose="020F0600000000000000" pitchFamily="50" charset="-128"/>
                <a:ea typeface="HG丸ｺﾞｼｯｸM-PRO" panose="020F0600000000000000" pitchFamily="50" charset="-128"/>
              </a:rPr>
              <a:t>歯茎の</a:t>
            </a:r>
            <a:endParaRPr lang="en-US" altLang="ja-JP" sz="1300" dirty="0">
              <a:latin typeface="HG丸ｺﾞｼｯｸM-PRO" panose="020F0600000000000000" pitchFamily="50" charset="-128"/>
              <a:ea typeface="HG丸ｺﾞｼｯｸM-PRO" panose="020F0600000000000000" pitchFamily="50" charset="-128"/>
            </a:endParaRPr>
          </a:p>
          <a:p>
            <a:pPr algn="ctr">
              <a:defRPr/>
            </a:pPr>
            <a:r>
              <a:rPr lang="ja-JP" altLang="en-US" sz="1300" dirty="0">
                <a:latin typeface="HG丸ｺﾞｼｯｸM-PRO" panose="020F0600000000000000" pitchFamily="50" charset="-128"/>
                <a:ea typeface="HG丸ｺﾞｼｯｸM-PRO" panose="020F0600000000000000" pitchFamily="50" charset="-128"/>
              </a:rPr>
              <a:t>発赤・腫れ</a:t>
            </a:r>
          </a:p>
        </p:txBody>
      </p:sp>
      <p:sp>
        <p:nvSpPr>
          <p:cNvPr id="10250" name="テキスト ボックス 6">
            <a:extLst>
              <a:ext uri="{FF2B5EF4-FFF2-40B4-BE49-F238E27FC236}">
                <a16:creationId xmlns:a16="http://schemas.microsoft.com/office/drawing/2014/main" id="{939EB114-649F-2DFB-EE40-A428E9543454}"/>
              </a:ext>
            </a:extLst>
          </p:cNvPr>
          <p:cNvSpPr txBox="1">
            <a:spLocks noChangeArrowheads="1"/>
          </p:cNvSpPr>
          <p:nvPr/>
        </p:nvSpPr>
        <p:spPr bwMode="auto">
          <a:xfrm>
            <a:off x="889387" y="3268621"/>
            <a:ext cx="17062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300" dirty="0">
                <a:latin typeface="HG丸ｺﾞｼｯｸM-PRO" panose="020F0600000000000000" pitchFamily="50" charset="-128"/>
                <a:ea typeface="HG丸ｺﾞｼｯｸM-PRO" panose="020F0600000000000000" pitchFamily="50" charset="-128"/>
              </a:rPr>
              <a:t>  サイズの合った</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歯間ブラシを使用</a:t>
            </a:r>
          </a:p>
        </p:txBody>
      </p:sp>
      <p:sp>
        <p:nvSpPr>
          <p:cNvPr id="10251" name="テキスト ボックス 6">
            <a:extLst>
              <a:ext uri="{FF2B5EF4-FFF2-40B4-BE49-F238E27FC236}">
                <a16:creationId xmlns:a16="http://schemas.microsoft.com/office/drawing/2014/main" id="{E0AEAD9E-43E6-29A1-6EDA-EFC7FD71F78E}"/>
              </a:ext>
            </a:extLst>
          </p:cNvPr>
          <p:cNvSpPr txBox="1">
            <a:spLocks noChangeArrowheads="1"/>
          </p:cNvSpPr>
          <p:nvPr/>
        </p:nvSpPr>
        <p:spPr bwMode="auto">
          <a:xfrm>
            <a:off x="3424937" y="3237843"/>
            <a:ext cx="15304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300" dirty="0">
                <a:latin typeface="HG丸ｺﾞｼｯｸM-PRO" panose="020F0600000000000000" pitchFamily="50" charset="-128"/>
                <a:ea typeface="HG丸ｺﾞｼｯｸM-PRO" panose="020F0600000000000000" pitchFamily="50" charset="-128"/>
              </a:rPr>
              <a:t>ブラシやスポンジ</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を強く当てない</a:t>
            </a:r>
          </a:p>
        </p:txBody>
      </p:sp>
      <p:sp>
        <p:nvSpPr>
          <p:cNvPr id="7" name="楕円 6">
            <a:extLst>
              <a:ext uri="{FF2B5EF4-FFF2-40B4-BE49-F238E27FC236}">
                <a16:creationId xmlns:a16="http://schemas.microsoft.com/office/drawing/2014/main" id="{227BE279-AC3D-5B37-A960-351F2CAEC99E}"/>
              </a:ext>
            </a:extLst>
          </p:cNvPr>
          <p:cNvSpPr/>
          <p:nvPr/>
        </p:nvSpPr>
        <p:spPr>
          <a:xfrm>
            <a:off x="3514462" y="1915650"/>
            <a:ext cx="1282821" cy="112697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3" name="楕円 2">
            <a:extLst>
              <a:ext uri="{FF2B5EF4-FFF2-40B4-BE49-F238E27FC236}">
                <a16:creationId xmlns:a16="http://schemas.microsoft.com/office/drawing/2014/main" id="{2DCB5FD3-D1F7-6272-680B-17561F939175}"/>
              </a:ext>
            </a:extLst>
          </p:cNvPr>
          <p:cNvSpPr/>
          <p:nvPr/>
        </p:nvSpPr>
        <p:spPr>
          <a:xfrm>
            <a:off x="692911" y="3904347"/>
            <a:ext cx="1764859" cy="749991"/>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300" dirty="0">
                <a:latin typeface="HG丸ｺﾞｼｯｸM-PRO" panose="020F0600000000000000" pitchFamily="50" charset="-128"/>
                <a:ea typeface="HG丸ｺﾞｼｯｸM-PRO" panose="020F0600000000000000" pitchFamily="50" charset="-128"/>
              </a:rPr>
              <a:t>舌や粘膜の</a:t>
            </a:r>
            <a:endParaRPr lang="en-US" altLang="ja-JP" sz="1300" dirty="0">
              <a:latin typeface="HG丸ｺﾞｼｯｸM-PRO" panose="020F0600000000000000" pitchFamily="50" charset="-128"/>
              <a:ea typeface="HG丸ｺﾞｼｯｸM-PRO" panose="020F0600000000000000" pitchFamily="50" charset="-128"/>
            </a:endParaRPr>
          </a:p>
          <a:p>
            <a:pPr algn="ctr">
              <a:defRPr/>
            </a:pPr>
            <a:r>
              <a:rPr lang="ja-JP" altLang="en-US" sz="1300" dirty="0">
                <a:latin typeface="HG丸ｺﾞｼｯｸM-PRO" panose="020F0600000000000000" pitchFamily="50" charset="-128"/>
                <a:ea typeface="HG丸ｺﾞｼｯｸM-PRO" panose="020F0600000000000000" pitchFamily="50" charset="-128"/>
              </a:rPr>
              <a:t>汚れ</a:t>
            </a:r>
          </a:p>
        </p:txBody>
      </p:sp>
      <p:sp>
        <p:nvSpPr>
          <p:cNvPr id="10257" name="テキスト ボックス 6">
            <a:extLst>
              <a:ext uri="{FF2B5EF4-FFF2-40B4-BE49-F238E27FC236}">
                <a16:creationId xmlns:a16="http://schemas.microsoft.com/office/drawing/2014/main" id="{C3C45A85-C3C0-4097-0E0B-FA356F1BEED4}"/>
              </a:ext>
            </a:extLst>
          </p:cNvPr>
          <p:cNvSpPr txBox="1">
            <a:spLocks noChangeArrowheads="1"/>
          </p:cNvSpPr>
          <p:nvPr/>
        </p:nvSpPr>
        <p:spPr bwMode="auto">
          <a:xfrm>
            <a:off x="789427" y="6072729"/>
            <a:ext cx="15718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300" dirty="0">
                <a:latin typeface="HG丸ｺﾞｼｯｸM-PRO" panose="020F0600000000000000" pitchFamily="50" charset="-128"/>
                <a:ea typeface="HG丸ｺﾞｼｯｸM-PRO" panose="020F0600000000000000" pitchFamily="50" charset="-128"/>
              </a:rPr>
              <a:t>味覚障害や食不振</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誤嚥性肺炎を招く</a:t>
            </a:r>
          </a:p>
        </p:txBody>
      </p:sp>
      <p:sp>
        <p:nvSpPr>
          <p:cNvPr id="9" name="楕円 8">
            <a:extLst>
              <a:ext uri="{FF2B5EF4-FFF2-40B4-BE49-F238E27FC236}">
                <a16:creationId xmlns:a16="http://schemas.microsoft.com/office/drawing/2014/main" id="{E8273032-9F35-8F34-BAF7-0DCE57FF1106}"/>
              </a:ext>
            </a:extLst>
          </p:cNvPr>
          <p:cNvSpPr/>
          <p:nvPr/>
        </p:nvSpPr>
        <p:spPr>
          <a:xfrm>
            <a:off x="3478088" y="3900800"/>
            <a:ext cx="1764859" cy="74755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300" dirty="0">
                <a:latin typeface="HG丸ｺﾞｼｯｸM-PRO" panose="020F0600000000000000" pitchFamily="50" charset="-128"/>
                <a:ea typeface="HG丸ｺﾞｼｯｸM-PRO" panose="020F0600000000000000" pitchFamily="50" charset="-128"/>
              </a:rPr>
              <a:t>粘膜の異常</a:t>
            </a:r>
          </a:p>
        </p:txBody>
      </p:sp>
      <p:sp>
        <p:nvSpPr>
          <p:cNvPr id="10259" name="テキスト ボックス 6">
            <a:extLst>
              <a:ext uri="{FF2B5EF4-FFF2-40B4-BE49-F238E27FC236}">
                <a16:creationId xmlns:a16="http://schemas.microsoft.com/office/drawing/2014/main" id="{B6026BE4-7289-2397-4A49-6ABB014CD31A}"/>
              </a:ext>
            </a:extLst>
          </p:cNvPr>
          <p:cNvSpPr txBox="1">
            <a:spLocks noChangeArrowheads="1"/>
          </p:cNvSpPr>
          <p:nvPr/>
        </p:nvSpPr>
        <p:spPr bwMode="auto">
          <a:xfrm>
            <a:off x="3678927" y="6197828"/>
            <a:ext cx="14615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　</a:t>
            </a:r>
            <a:r>
              <a:rPr lang="ja-JP" altLang="en-US" sz="1300" dirty="0">
                <a:latin typeface="HG丸ｺﾞｼｯｸM-PRO" panose="020F0600000000000000" pitchFamily="50" charset="-128"/>
                <a:ea typeface="HG丸ｺﾞｼｯｸM-PRO" panose="020F0600000000000000" pitchFamily="50" charset="-128"/>
              </a:rPr>
              <a:t>歯科医に相談</a:t>
            </a:r>
          </a:p>
        </p:txBody>
      </p:sp>
      <p:pic>
        <p:nvPicPr>
          <p:cNvPr id="10263" name="図 5">
            <a:extLst>
              <a:ext uri="{FF2B5EF4-FFF2-40B4-BE49-F238E27FC236}">
                <a16:creationId xmlns:a16="http://schemas.microsoft.com/office/drawing/2014/main" id="{5E383C35-7E48-E86A-4D39-4F5FC0C81A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783" y="1340836"/>
            <a:ext cx="2766201" cy="209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図 10">
            <a:extLst>
              <a:ext uri="{FF2B5EF4-FFF2-40B4-BE49-F238E27FC236}">
                <a16:creationId xmlns:a16="http://schemas.microsoft.com/office/drawing/2014/main" id="{F5BE4F17-3991-5EA7-E3F7-EA54BC312F4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93079" y="4510342"/>
            <a:ext cx="2515393" cy="179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図 17">
            <a:extLst>
              <a:ext uri="{FF2B5EF4-FFF2-40B4-BE49-F238E27FC236}">
                <a16:creationId xmlns:a16="http://schemas.microsoft.com/office/drawing/2014/main" id="{ADC21C51-A116-39B2-799F-D2F93D64C1C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5471" y="4551847"/>
            <a:ext cx="1468326" cy="169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E5292C06-E696-3F35-5DF3-271581541CC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506884" y="4648355"/>
            <a:ext cx="1426224" cy="1424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テキスト ボックス 27">
            <a:extLst>
              <a:ext uri="{FF2B5EF4-FFF2-40B4-BE49-F238E27FC236}">
                <a16:creationId xmlns:a16="http://schemas.microsoft.com/office/drawing/2014/main" id="{79B3EECA-FC5E-078B-4B73-2CC44046649A}"/>
              </a:ext>
            </a:extLst>
          </p:cNvPr>
          <p:cNvSpPr txBox="1">
            <a:spLocks noChangeArrowheads="1"/>
          </p:cNvSpPr>
          <p:nvPr/>
        </p:nvSpPr>
        <p:spPr bwMode="auto">
          <a:xfrm>
            <a:off x="6450187" y="275362"/>
            <a:ext cx="4340066"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⑤ 口腔清掃</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a:t>
            </a:r>
            <a:r>
              <a:rPr lang="ja-JP" altLang="en-US" sz="1400" dirty="0">
                <a:latin typeface="HG丸ｺﾞｼｯｸM-PRO" panose="020F0600000000000000" pitchFamily="50" charset="-128"/>
                <a:ea typeface="HG丸ｺﾞｼｯｸM-PRO" panose="020F0600000000000000" pitchFamily="50" charset="-128"/>
              </a:rPr>
              <a:t>舌苔・粘膜の汚れ・乾燥痰の除去</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200" b="1" dirty="0">
                <a:solidFill>
                  <a:srgbClr val="FF0000"/>
                </a:solidFill>
                <a:latin typeface="HG丸ｺﾞｼｯｸM-PRO" panose="020F0600000000000000" pitchFamily="50" charset="-128"/>
                <a:ea typeface="HG丸ｺﾞｼｯｸM-PRO" panose="020F0600000000000000" pitchFamily="50" charset="-128"/>
              </a:rPr>
              <a:t>＊ 始めにジェルやマウスウオッシュを付けておき</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b="1" dirty="0">
                <a:solidFill>
                  <a:srgbClr val="FF0000"/>
                </a:solidFill>
                <a:latin typeface="HG丸ｺﾞｼｯｸM-PRO" panose="020F0600000000000000" pitchFamily="50" charset="-128"/>
                <a:ea typeface="HG丸ｺﾞｼｯｸM-PRO" panose="020F0600000000000000" pitchFamily="50" charset="-128"/>
              </a:rPr>
              <a:t>　ブラッシングを完了後、軟化した</a:t>
            </a:r>
            <a:r>
              <a:rPr lang="ja-JP" altLang="en-US" sz="1300" b="1" dirty="0">
                <a:solidFill>
                  <a:srgbClr val="FF0000"/>
                </a:solidFill>
                <a:latin typeface="HG丸ｺﾞｼｯｸM-PRO" panose="020F0600000000000000" pitchFamily="50" charset="-128"/>
                <a:ea typeface="HG丸ｺﾞｼｯｸM-PRO" panose="020F0600000000000000" pitchFamily="50" charset="-128"/>
              </a:rPr>
              <a:t>もの</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を除去</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0" name="楕円 9">
            <a:extLst>
              <a:ext uri="{FF2B5EF4-FFF2-40B4-BE49-F238E27FC236}">
                <a16:creationId xmlns:a16="http://schemas.microsoft.com/office/drawing/2014/main" id="{6BD77464-A2CA-6F50-CB5D-6A286A250300}"/>
              </a:ext>
            </a:extLst>
          </p:cNvPr>
          <p:cNvSpPr/>
          <p:nvPr/>
        </p:nvSpPr>
        <p:spPr>
          <a:xfrm>
            <a:off x="6529011" y="1405541"/>
            <a:ext cx="2091209" cy="493316"/>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300" dirty="0">
                <a:latin typeface="HG丸ｺﾞｼｯｸM-PRO" panose="020F0600000000000000" pitchFamily="50" charset="-128"/>
                <a:ea typeface="HG丸ｺﾞｼｯｸM-PRO" panose="020F0600000000000000" pitchFamily="50" charset="-128"/>
              </a:rPr>
              <a:t>塗　布</a:t>
            </a:r>
          </a:p>
        </p:txBody>
      </p:sp>
      <p:sp>
        <p:nvSpPr>
          <p:cNvPr id="11" name="テキスト ボックス 6">
            <a:extLst>
              <a:ext uri="{FF2B5EF4-FFF2-40B4-BE49-F238E27FC236}">
                <a16:creationId xmlns:a16="http://schemas.microsoft.com/office/drawing/2014/main" id="{A9177CE6-70B5-4796-AE74-E6EC93FB22F8}"/>
              </a:ext>
            </a:extLst>
          </p:cNvPr>
          <p:cNvSpPr txBox="1">
            <a:spLocks noChangeArrowheads="1"/>
          </p:cNvSpPr>
          <p:nvPr/>
        </p:nvSpPr>
        <p:spPr bwMode="auto">
          <a:xfrm>
            <a:off x="7102257" y="3963434"/>
            <a:ext cx="182534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300" dirty="0">
                <a:latin typeface="HG丸ｺﾞｼｯｸM-PRO" panose="020F0600000000000000" pitchFamily="50" charset="-128"/>
                <a:ea typeface="HG丸ｺﾞｼｯｸM-PRO" panose="020F0600000000000000" pitchFamily="50" charset="-128"/>
              </a:rPr>
              <a:t>指などで塗布して、その後</a:t>
            </a:r>
            <a:r>
              <a:rPr lang="ja-JP" altLang="en-US" sz="1300" dirty="0">
                <a:solidFill>
                  <a:srgbClr val="FF0000"/>
                </a:solidFill>
                <a:latin typeface="HG丸ｺﾞｼｯｸM-PRO" panose="020F0600000000000000" pitchFamily="50" charset="-128"/>
                <a:ea typeface="HG丸ｺﾞｼｯｸM-PRO" panose="020F0600000000000000" pitchFamily="50" charset="-128"/>
              </a:rPr>
              <a:t>５分くらい時間を置く</a:t>
            </a:r>
            <a:r>
              <a:rPr lang="ja-JP" altLang="en-US" sz="1300" dirty="0">
                <a:latin typeface="HG丸ｺﾞｼｯｸM-PRO" panose="020F0600000000000000" pitchFamily="50" charset="-128"/>
                <a:ea typeface="HG丸ｺﾞｼｯｸM-PRO" panose="020F0600000000000000" pitchFamily="50" charset="-128"/>
              </a:rPr>
              <a:t>ことで汚れを軟化</a:t>
            </a:r>
          </a:p>
        </p:txBody>
      </p:sp>
      <p:sp>
        <p:nvSpPr>
          <p:cNvPr id="12" name="テキスト ボックス 1">
            <a:extLst>
              <a:ext uri="{FF2B5EF4-FFF2-40B4-BE49-F238E27FC236}">
                <a16:creationId xmlns:a16="http://schemas.microsoft.com/office/drawing/2014/main" id="{C5703226-FBD2-0FF2-366C-14A35E1135EA}"/>
              </a:ext>
            </a:extLst>
          </p:cNvPr>
          <p:cNvSpPr txBox="1">
            <a:spLocks noChangeArrowheads="1"/>
          </p:cNvSpPr>
          <p:nvPr/>
        </p:nvSpPr>
        <p:spPr bwMode="auto">
          <a:xfrm>
            <a:off x="7135385" y="5668472"/>
            <a:ext cx="430397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2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300" b="1" dirty="0">
                <a:solidFill>
                  <a:srgbClr val="FF0000"/>
                </a:solidFill>
                <a:latin typeface="HG丸ｺﾞｼｯｸM-PRO" panose="020F0600000000000000" pitchFamily="50" charset="-128"/>
                <a:ea typeface="HG丸ｺﾞｼｯｸM-PRO" panose="020F0600000000000000" pitchFamily="50" charset="-128"/>
              </a:rPr>
              <a:t>完全な舌苔除去は不可能。弱い粘膜に強い力</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は禁忌！</a:t>
            </a:r>
            <a:r>
              <a:rPr lang="en-US" altLang="ja-JP" sz="1300" b="1" dirty="0">
                <a:solidFill>
                  <a:srgbClr val="FF0000"/>
                </a:solidFill>
                <a:latin typeface="HG丸ｺﾞｼｯｸM-PRO" panose="020F0600000000000000" pitchFamily="50" charset="-128"/>
                <a:ea typeface="HG丸ｺﾞｼｯｸM-PRO" panose="020F0600000000000000" pitchFamily="50" charset="-128"/>
              </a:rPr>
              <a:t>100</a:t>
            </a:r>
            <a:r>
              <a:rPr lang="ja-JP" altLang="en-US" sz="1300" b="1" dirty="0">
                <a:solidFill>
                  <a:srgbClr val="FF0000"/>
                </a:solidFill>
                <a:latin typeface="HG丸ｺﾞｼｯｸM-PRO" panose="020F0600000000000000" pitchFamily="50" charset="-128"/>
                <a:ea typeface="HG丸ｺﾞｼｯｸM-PRO" panose="020F0600000000000000" pitchFamily="50" charset="-128"/>
              </a:rPr>
              <a:t>ｇの弱い力で</a:t>
            </a:r>
            <a:r>
              <a:rPr lang="en-US" altLang="ja-JP" sz="1300" b="1" dirty="0">
                <a:solidFill>
                  <a:srgbClr val="FF0000"/>
                </a:solidFill>
                <a:latin typeface="HG丸ｺﾞｼｯｸM-PRO" panose="020F0600000000000000" pitchFamily="50" charset="-128"/>
                <a:ea typeface="HG丸ｺﾞｼｯｸM-PRO" panose="020F0600000000000000" pitchFamily="50" charset="-128"/>
              </a:rPr>
              <a:t>3</a:t>
            </a:r>
            <a:r>
              <a:rPr lang="ja-JP" altLang="en-US" sz="1300" b="1" dirty="0">
                <a:solidFill>
                  <a:srgbClr val="FF0000"/>
                </a:solidFill>
                <a:latin typeface="HG丸ｺﾞｼｯｸM-PRO" panose="020F0600000000000000" pitchFamily="50" charset="-128"/>
                <a:ea typeface="HG丸ｺﾞｼｯｸM-PRO" panose="020F0600000000000000" pitchFamily="50" charset="-128"/>
              </a:rPr>
              <a:t>回程度ブラシで</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こすっただけでも潜血反応が起きるため</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a:t>
            </a:r>
            <a:r>
              <a:rPr lang="en-US" altLang="ja-JP" sz="1300" b="1" u="sng" dirty="0">
                <a:solidFill>
                  <a:srgbClr val="FF0000"/>
                </a:solidFill>
                <a:latin typeface="HG丸ｺﾞｼｯｸM-PRO" panose="020F0600000000000000" pitchFamily="50" charset="-128"/>
                <a:ea typeface="HG丸ｺﾞｼｯｸM-PRO" panose="020F0600000000000000" pitchFamily="50" charset="-128"/>
              </a:rPr>
              <a:t>50</a:t>
            </a:r>
            <a:r>
              <a:rPr lang="ja-JP" altLang="en-US" sz="1300" b="1" u="sng" dirty="0">
                <a:solidFill>
                  <a:srgbClr val="FF0000"/>
                </a:solidFill>
                <a:latin typeface="HG丸ｺﾞｼｯｸM-PRO" panose="020F0600000000000000" pitchFamily="50" charset="-128"/>
                <a:ea typeface="HG丸ｺﾞｼｯｸM-PRO" panose="020F0600000000000000" pitchFamily="50" charset="-128"/>
              </a:rPr>
              <a:t>ｇの微弱な力で表面を軽く清掃する程度</a:t>
            </a:r>
            <a:r>
              <a:rPr lang="ja-JP" altLang="en-US" sz="1300" b="1" dirty="0">
                <a:solidFill>
                  <a:srgbClr val="FF0000"/>
                </a:solidFill>
                <a:latin typeface="HG丸ｺﾞｼｯｸM-PRO" panose="020F0600000000000000" pitchFamily="50" charset="-128"/>
                <a:ea typeface="HG丸ｺﾞｼｯｸM-PRO" panose="020F0600000000000000" pitchFamily="50" charset="-128"/>
              </a:rPr>
              <a:t>に</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して</a:t>
            </a:r>
            <a:r>
              <a:rPr lang="en-US" altLang="ja-JP" sz="13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1300" b="1" dirty="0">
                <a:solidFill>
                  <a:srgbClr val="FF0000"/>
                </a:solidFill>
                <a:latin typeface="HG丸ｺﾞｼｯｸM-PRO" panose="020F0600000000000000" pitchFamily="50" charset="-128"/>
                <a:ea typeface="HG丸ｺﾞｼｯｸM-PRO" panose="020F0600000000000000" pitchFamily="50" charset="-128"/>
              </a:rPr>
              <a:t>週間くらいかけて徐々に取っていく。</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 name="楕円 12">
            <a:extLst>
              <a:ext uri="{FF2B5EF4-FFF2-40B4-BE49-F238E27FC236}">
                <a16:creationId xmlns:a16="http://schemas.microsoft.com/office/drawing/2014/main" id="{9A5E91CA-B14D-8643-0155-06EBF86A4B78}"/>
              </a:ext>
            </a:extLst>
          </p:cNvPr>
          <p:cNvSpPr/>
          <p:nvPr/>
        </p:nvSpPr>
        <p:spPr>
          <a:xfrm>
            <a:off x="6502766" y="5138278"/>
            <a:ext cx="2091209" cy="495633"/>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300" dirty="0">
                <a:latin typeface="HG丸ｺﾞｼｯｸM-PRO" panose="020F0600000000000000" pitchFamily="50" charset="-128"/>
                <a:ea typeface="HG丸ｺﾞｼｯｸM-PRO" panose="020F0600000000000000" pitchFamily="50" charset="-128"/>
              </a:rPr>
              <a:t>除　去</a:t>
            </a:r>
          </a:p>
        </p:txBody>
      </p:sp>
      <p:sp>
        <p:nvSpPr>
          <p:cNvPr id="14" name="矢印: 下 13">
            <a:extLst>
              <a:ext uri="{FF2B5EF4-FFF2-40B4-BE49-F238E27FC236}">
                <a16:creationId xmlns:a16="http://schemas.microsoft.com/office/drawing/2014/main" id="{6528F919-0B6B-3C65-4144-881114D57B9B}"/>
              </a:ext>
            </a:extLst>
          </p:cNvPr>
          <p:cNvSpPr/>
          <p:nvPr/>
        </p:nvSpPr>
        <p:spPr>
          <a:xfrm>
            <a:off x="6922655" y="3962495"/>
            <a:ext cx="212730" cy="1093172"/>
          </a:xfrm>
          <a:prstGeom prst="downArrow">
            <a:avLst>
              <a:gd name="adj1" fmla="val 65790"/>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6" name="四角形: 角を丸くする 15">
            <a:extLst>
              <a:ext uri="{FF2B5EF4-FFF2-40B4-BE49-F238E27FC236}">
                <a16:creationId xmlns:a16="http://schemas.microsoft.com/office/drawing/2014/main" id="{E42C10D6-93AA-D395-2108-8C68D71C3A21}"/>
              </a:ext>
            </a:extLst>
          </p:cNvPr>
          <p:cNvSpPr/>
          <p:nvPr/>
        </p:nvSpPr>
        <p:spPr>
          <a:xfrm>
            <a:off x="9562913" y="1512058"/>
            <a:ext cx="2331773" cy="300840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17" name="テキスト ボックス 6">
            <a:extLst>
              <a:ext uri="{FF2B5EF4-FFF2-40B4-BE49-F238E27FC236}">
                <a16:creationId xmlns:a16="http://schemas.microsoft.com/office/drawing/2014/main" id="{482A5994-91D2-6BC5-C35E-17F11B06075D}"/>
              </a:ext>
            </a:extLst>
          </p:cNvPr>
          <p:cNvSpPr txBox="1">
            <a:spLocks noChangeArrowheads="1"/>
          </p:cNvSpPr>
          <p:nvPr/>
        </p:nvSpPr>
        <p:spPr bwMode="auto">
          <a:xfrm>
            <a:off x="10172542" y="1303086"/>
            <a:ext cx="1126327" cy="292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300" dirty="0">
                <a:latin typeface="HG丸ｺﾞｼｯｸM-PRO" panose="020F0600000000000000" pitchFamily="50" charset="-128"/>
                <a:ea typeface="HG丸ｺﾞｼｯｸM-PRO" panose="020F0600000000000000" pitchFamily="50" charset="-128"/>
              </a:rPr>
              <a:t>正常な舌</a:t>
            </a:r>
          </a:p>
        </p:txBody>
      </p:sp>
      <p:sp>
        <p:nvSpPr>
          <p:cNvPr id="18" name="テキスト ボックス 6">
            <a:extLst>
              <a:ext uri="{FF2B5EF4-FFF2-40B4-BE49-F238E27FC236}">
                <a16:creationId xmlns:a16="http://schemas.microsoft.com/office/drawing/2014/main" id="{7BF3EAF3-64B3-C390-619A-B90442BF1103}"/>
              </a:ext>
            </a:extLst>
          </p:cNvPr>
          <p:cNvSpPr txBox="1">
            <a:spLocks noChangeArrowheads="1"/>
          </p:cNvSpPr>
          <p:nvPr/>
        </p:nvSpPr>
        <p:spPr bwMode="auto">
          <a:xfrm>
            <a:off x="10045740" y="3942098"/>
            <a:ext cx="1327662" cy="4924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200" dirty="0">
                <a:latin typeface="HG丸ｺﾞｼｯｸM-PRO" panose="020F0600000000000000" pitchFamily="50" charset="-128"/>
                <a:ea typeface="HG丸ｺﾞｼｯｸM-PRO" panose="020F0600000000000000" pitchFamily="50" charset="-128"/>
              </a:rPr>
              <a:t>　</a:t>
            </a:r>
            <a:r>
              <a:rPr lang="ja-JP" altLang="en-US" sz="1300" dirty="0">
                <a:latin typeface="HG丸ｺﾞｼｯｸM-PRO" panose="020F0600000000000000" pitchFamily="50" charset="-128"/>
                <a:ea typeface="HG丸ｺﾞｼｯｸM-PRO" panose="020F0600000000000000" pitchFamily="50" charset="-128"/>
              </a:rPr>
              <a:t>中央部は</a:t>
            </a:r>
            <a:endParaRPr lang="en-US" altLang="ja-JP" sz="1300" dirty="0">
              <a:latin typeface="HG丸ｺﾞｼｯｸM-PRO" panose="020F0600000000000000" pitchFamily="50" charset="-128"/>
              <a:ea typeface="HG丸ｺﾞｼｯｸM-PRO" panose="020F0600000000000000" pitchFamily="50" charset="-128"/>
            </a:endParaRPr>
          </a:p>
          <a:p>
            <a:pPr algn="ctr"/>
            <a:r>
              <a:rPr lang="ja-JP" altLang="en-US" sz="1300" dirty="0">
                <a:latin typeface="HG丸ｺﾞｼｯｸM-PRO" panose="020F0600000000000000" pitchFamily="50" charset="-128"/>
                <a:ea typeface="HG丸ｺﾞｼｯｸM-PRO" panose="020F0600000000000000" pitchFamily="50" charset="-128"/>
              </a:rPr>
              <a:t>薄く白っぽい</a:t>
            </a:r>
          </a:p>
        </p:txBody>
      </p:sp>
      <p:pic>
        <p:nvPicPr>
          <p:cNvPr id="19" name="図 14">
            <a:extLst>
              <a:ext uri="{FF2B5EF4-FFF2-40B4-BE49-F238E27FC236}">
                <a16:creationId xmlns:a16="http://schemas.microsoft.com/office/drawing/2014/main" id="{1087B4DE-04D2-3131-442F-29F99B7CE7F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69165" y="1850017"/>
            <a:ext cx="2758407" cy="205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32">
            <a:extLst>
              <a:ext uri="{FF2B5EF4-FFF2-40B4-BE49-F238E27FC236}">
                <a16:creationId xmlns:a16="http://schemas.microsoft.com/office/drawing/2014/main" id="{D4EFFB45-DB65-BF37-8100-8B265A0D2DF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589765" y="1558892"/>
            <a:ext cx="2239613" cy="238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吹き出し: 四角形 1">
            <a:extLst>
              <a:ext uri="{FF2B5EF4-FFF2-40B4-BE49-F238E27FC236}">
                <a16:creationId xmlns:a16="http://schemas.microsoft.com/office/drawing/2014/main" id="{E2288217-F9C7-59DE-FCDB-0C9B42D146B6}"/>
              </a:ext>
            </a:extLst>
          </p:cNvPr>
          <p:cNvSpPr/>
          <p:nvPr/>
        </p:nvSpPr>
        <p:spPr>
          <a:xfrm>
            <a:off x="8828829" y="4648355"/>
            <a:ext cx="3070876" cy="404003"/>
          </a:xfrm>
          <a:prstGeom prst="wedgeRectCallout">
            <a:avLst>
              <a:gd name="adj1" fmla="val 10297"/>
              <a:gd name="adj2" fmla="val -8774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舌苔か否かの判断が重要！</a:t>
            </a:r>
            <a:endParaRPr kumimoji="1" lang="ja-JP" altLang="en-US" b="1" dirty="0">
              <a:solidFill>
                <a:srgbClr val="003399"/>
              </a:solidFill>
            </a:endParaRPr>
          </a:p>
        </p:txBody>
      </p:sp>
    </p:spTree>
    <p:extLst>
      <p:ext uri="{BB962C8B-B14F-4D97-AF65-F5344CB8AC3E}">
        <p14:creationId xmlns:p14="http://schemas.microsoft.com/office/powerpoint/2010/main" val="398560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85D9FED7-D68C-0CFB-68E9-5EB797CE5F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41240" y="2365548"/>
            <a:ext cx="2284110" cy="182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27">
            <a:extLst>
              <a:ext uri="{FF2B5EF4-FFF2-40B4-BE49-F238E27FC236}">
                <a16:creationId xmlns:a16="http://schemas.microsoft.com/office/drawing/2014/main" id="{04301424-A288-6C7F-C584-ED781CADB5AC}"/>
              </a:ext>
            </a:extLst>
          </p:cNvPr>
          <p:cNvSpPr txBox="1">
            <a:spLocks noChangeArrowheads="1"/>
          </p:cNvSpPr>
          <p:nvPr/>
        </p:nvSpPr>
        <p:spPr bwMode="auto">
          <a:xfrm>
            <a:off x="244290" y="177791"/>
            <a:ext cx="47939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　ｂ</a:t>
            </a:r>
            <a:r>
              <a:rPr lang="en-US" altLang="ja-JP" sz="1400" dirty="0">
                <a:latin typeface="HG丸ｺﾞｼｯｸM-PRO" panose="020F0600000000000000" pitchFamily="50" charset="-128"/>
                <a:ea typeface="HG丸ｺﾞｼｯｸM-PRO" panose="020F0600000000000000" pitchFamily="50" charset="-128"/>
              </a:rPr>
              <a:t>)-ⅰ</a:t>
            </a:r>
            <a:r>
              <a:rPr lang="ja-JP" altLang="en-US" sz="1400" dirty="0">
                <a:latin typeface="HG丸ｺﾞｼｯｸM-PRO" panose="020F0600000000000000" pitchFamily="50" charset="-128"/>
                <a:ea typeface="HG丸ｺﾞｼｯｸM-PRO" panose="020F0600000000000000" pitchFamily="50" charset="-128"/>
              </a:rPr>
              <a:t>ブラッシング</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歯磨き</a:t>
            </a:r>
            <a:r>
              <a:rPr lang="en-US" altLang="ja-JP" sz="1400" dirty="0">
                <a:latin typeface="HG丸ｺﾞｼｯｸM-PRO" panose="020F0600000000000000" pitchFamily="50" charset="-128"/>
                <a:ea typeface="HG丸ｺﾞｼｯｸM-PRO" panose="020F0600000000000000" pitchFamily="50" charset="-128"/>
              </a:rPr>
              <a:t>)</a:t>
            </a:r>
          </a:p>
          <a:p>
            <a:r>
              <a:rPr lang="ja-JP" altLang="en-US" sz="12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300" b="1" dirty="0">
                <a:solidFill>
                  <a:srgbClr val="FF0000"/>
                </a:solidFill>
                <a:latin typeface="HG丸ｺﾞｼｯｸM-PRO" panose="020F0600000000000000" pitchFamily="50" charset="-128"/>
                <a:ea typeface="HG丸ｺﾞｼｯｸM-PRO" panose="020F0600000000000000" pitchFamily="50" charset="-128"/>
              </a:rPr>
              <a:t>歯と歯茎の間にブラシが当たっているのを指の</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感覚で確認しながら磨いていく</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D6ACB18F-7A21-8E0D-C244-9DC54F0CA775}"/>
              </a:ext>
            </a:extLst>
          </p:cNvPr>
          <p:cNvSpPr/>
          <p:nvPr/>
        </p:nvSpPr>
        <p:spPr>
          <a:xfrm>
            <a:off x="801910" y="2172589"/>
            <a:ext cx="3568715" cy="534019"/>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歯ブラシは鉛筆の持ち方で</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pPr algn="ctr">
              <a:defRPr/>
            </a:pPr>
            <a:r>
              <a:rPr lang="en-US" altLang="ja-JP" sz="1300" dirty="0">
                <a:solidFill>
                  <a:schemeClr val="tx1"/>
                </a:solidFill>
                <a:latin typeface="HG丸ｺﾞｼｯｸM-PRO" panose="020F0600000000000000" pitchFamily="50" charset="-128"/>
                <a:ea typeface="HG丸ｺﾞｼｯｸM-PRO" panose="020F0600000000000000" pitchFamily="50" charset="-128"/>
              </a:rPr>
              <a:t>150</a:t>
            </a:r>
            <a:r>
              <a:rPr lang="ja-JP" altLang="en-US" sz="1300" dirty="0">
                <a:solidFill>
                  <a:schemeClr val="tx1"/>
                </a:solidFill>
                <a:latin typeface="HG丸ｺﾞｼｯｸM-PRO" panose="020F0600000000000000" pitchFamily="50" charset="-128"/>
                <a:ea typeface="HG丸ｺﾞｼｯｸM-PRO" panose="020F0600000000000000" pitchFamily="50" charset="-128"/>
              </a:rPr>
              <a:t>～</a:t>
            </a:r>
            <a:r>
              <a:rPr lang="en-US" altLang="ja-JP" sz="1300" dirty="0">
                <a:solidFill>
                  <a:schemeClr val="tx1"/>
                </a:solidFill>
                <a:latin typeface="HG丸ｺﾞｼｯｸM-PRO" panose="020F0600000000000000" pitchFamily="50" charset="-128"/>
                <a:ea typeface="HG丸ｺﾞｼｯｸM-PRO" panose="020F0600000000000000" pitchFamily="50" charset="-128"/>
              </a:rPr>
              <a:t>200</a:t>
            </a:r>
            <a:r>
              <a:rPr lang="ja-JP" altLang="en-US" sz="1300" dirty="0">
                <a:solidFill>
                  <a:schemeClr val="tx1"/>
                </a:solidFill>
                <a:latin typeface="HG丸ｺﾞｼｯｸM-PRO" panose="020F0600000000000000" pitchFamily="50" charset="-128"/>
                <a:ea typeface="HG丸ｺﾞｼｯｸM-PRO" panose="020F0600000000000000" pitchFamily="50" charset="-128"/>
              </a:rPr>
              <a:t>ｇの軽い力で磨く</a:t>
            </a:r>
            <a:endParaRPr lang="ja-JP" altLang="en-US" sz="1300" dirty="0"/>
          </a:p>
        </p:txBody>
      </p:sp>
      <p:sp>
        <p:nvSpPr>
          <p:cNvPr id="4" name="吹き出し: 角を丸めた四角形 3">
            <a:extLst>
              <a:ext uri="{FF2B5EF4-FFF2-40B4-BE49-F238E27FC236}">
                <a16:creationId xmlns:a16="http://schemas.microsoft.com/office/drawing/2014/main" id="{92581E70-C87F-1D2A-8E5C-DBDD08B94DD8}"/>
              </a:ext>
            </a:extLst>
          </p:cNvPr>
          <p:cNvSpPr/>
          <p:nvPr/>
        </p:nvSpPr>
        <p:spPr>
          <a:xfrm>
            <a:off x="414826" y="2947465"/>
            <a:ext cx="2171441" cy="756675"/>
          </a:xfrm>
          <a:prstGeom prst="wedgeRoundRectCallout">
            <a:avLst>
              <a:gd name="adj1" fmla="val 64978"/>
              <a:gd name="adj2" fmla="val 20809"/>
              <a:gd name="adj3" fmla="val 1666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歯ぐきに４５度の角度で当てて小刻みに動かす</a:t>
            </a:r>
            <a:endParaRPr lang="ja-JP" altLang="en-US" sz="1300" dirty="0"/>
          </a:p>
        </p:txBody>
      </p:sp>
      <p:sp>
        <p:nvSpPr>
          <p:cNvPr id="5" name="吹き出し: 角を丸めた四角形 4">
            <a:extLst>
              <a:ext uri="{FF2B5EF4-FFF2-40B4-BE49-F238E27FC236}">
                <a16:creationId xmlns:a16="http://schemas.microsoft.com/office/drawing/2014/main" id="{6D28E9E4-9FC0-F89B-F9A5-33DB13DE3C30}"/>
              </a:ext>
            </a:extLst>
          </p:cNvPr>
          <p:cNvSpPr/>
          <p:nvPr/>
        </p:nvSpPr>
        <p:spPr>
          <a:xfrm>
            <a:off x="2700483" y="5176464"/>
            <a:ext cx="2171440" cy="1356229"/>
          </a:xfrm>
          <a:prstGeom prst="wedgeRoundRectCallout">
            <a:avLst>
              <a:gd name="adj1" fmla="val -68468"/>
              <a:gd name="adj2" fmla="val 24159"/>
              <a:gd name="adj3" fmla="val 1666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歯の内側は</a:t>
            </a:r>
          </a:p>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歯ブラシを縦に差し込んで磨く</a:t>
            </a:r>
          </a:p>
        </p:txBody>
      </p:sp>
      <p:pic>
        <p:nvPicPr>
          <p:cNvPr id="6" name="図 1">
            <a:extLst>
              <a:ext uri="{FF2B5EF4-FFF2-40B4-BE49-F238E27FC236}">
                <a16:creationId xmlns:a16="http://schemas.microsoft.com/office/drawing/2014/main" id="{E7149F27-03AF-DC66-ECE0-3641870CA8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8188" y="950831"/>
            <a:ext cx="3011281" cy="134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4">
            <a:extLst>
              <a:ext uri="{FF2B5EF4-FFF2-40B4-BE49-F238E27FC236}">
                <a16:creationId xmlns:a16="http://schemas.microsoft.com/office/drawing/2014/main" id="{6CC67B14-D565-9B43-5298-545BC306053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51855" y="3078383"/>
            <a:ext cx="2628800" cy="183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9">
            <a:extLst>
              <a:ext uri="{FF2B5EF4-FFF2-40B4-BE49-F238E27FC236}">
                <a16:creationId xmlns:a16="http://schemas.microsoft.com/office/drawing/2014/main" id="{C4552AD9-9484-8A1E-A477-86E030A6E98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6091" y="4189784"/>
            <a:ext cx="2162361" cy="283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2">
            <a:extLst>
              <a:ext uri="{FF2B5EF4-FFF2-40B4-BE49-F238E27FC236}">
                <a16:creationId xmlns:a16="http://schemas.microsoft.com/office/drawing/2014/main" id="{F9830D72-788C-2DD5-6EE2-D8FEC62EA63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12263" y="2287469"/>
            <a:ext cx="2659671" cy="185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27">
            <a:extLst>
              <a:ext uri="{FF2B5EF4-FFF2-40B4-BE49-F238E27FC236}">
                <a16:creationId xmlns:a16="http://schemas.microsoft.com/office/drawing/2014/main" id="{E0031C7A-DC87-FDD4-7502-CFA2091CC632}"/>
              </a:ext>
            </a:extLst>
          </p:cNvPr>
          <p:cNvSpPr txBox="1">
            <a:spLocks noChangeArrowheads="1"/>
          </p:cNvSpPr>
          <p:nvPr/>
        </p:nvSpPr>
        <p:spPr bwMode="auto">
          <a:xfrm>
            <a:off x="6096000" y="177791"/>
            <a:ext cx="36274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400" dirty="0">
                <a:latin typeface="HG丸ｺﾞｼｯｸM-PRO" panose="020F0600000000000000" pitchFamily="50" charset="-128"/>
                <a:ea typeface="HG丸ｺﾞｼｯｸM-PRO" panose="020F0600000000000000" pitchFamily="50" charset="-128"/>
              </a:rPr>
              <a:t>　ｂ</a:t>
            </a:r>
            <a:r>
              <a:rPr lang="en-US" altLang="ja-JP" sz="1400" dirty="0">
                <a:latin typeface="HG丸ｺﾞｼｯｸM-PRO" panose="020F0600000000000000" pitchFamily="50" charset="-128"/>
                <a:ea typeface="HG丸ｺﾞｼｯｸM-PRO" panose="020F0600000000000000" pitchFamily="50" charset="-128"/>
              </a:rPr>
              <a:t>)-ⅱ</a:t>
            </a:r>
            <a:r>
              <a:rPr lang="ja-JP" altLang="en-US" sz="1400" dirty="0">
                <a:latin typeface="HG丸ｺﾞｼｯｸM-PRO" panose="020F0600000000000000" pitchFamily="50" charset="-128"/>
                <a:ea typeface="HG丸ｺﾞｼｯｸM-PRO" panose="020F0600000000000000" pitchFamily="50" charset="-128"/>
              </a:rPr>
              <a:t> 歯間ブラシの使い方</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＊歯ブラシだけでは</a:t>
            </a:r>
            <a:r>
              <a:rPr lang="en-US" altLang="ja-JP" sz="1300" b="1" dirty="0">
                <a:solidFill>
                  <a:srgbClr val="FF0000"/>
                </a:solidFill>
                <a:latin typeface="HG丸ｺﾞｼｯｸM-PRO" panose="020F0600000000000000" pitchFamily="50" charset="-128"/>
                <a:ea typeface="HG丸ｺﾞｼｯｸM-PRO" panose="020F0600000000000000" pitchFamily="50" charset="-128"/>
              </a:rPr>
              <a:t>60%</a:t>
            </a:r>
            <a:r>
              <a:rPr lang="ja-JP" altLang="en-US" sz="1300" b="1" dirty="0">
                <a:solidFill>
                  <a:srgbClr val="FF0000"/>
                </a:solidFill>
                <a:latin typeface="HG丸ｺﾞｼｯｸM-PRO" panose="020F0600000000000000" pitchFamily="50" charset="-128"/>
                <a:ea typeface="HG丸ｺﾞｼｯｸM-PRO" panose="020F0600000000000000" pitchFamily="50" charset="-128"/>
              </a:rPr>
              <a:t>しか汚れは取れない</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歯間ブラシも併用することが必要</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14" name="吹き出し: 角を丸めた四角形 13">
            <a:extLst>
              <a:ext uri="{FF2B5EF4-FFF2-40B4-BE49-F238E27FC236}">
                <a16:creationId xmlns:a16="http://schemas.microsoft.com/office/drawing/2014/main" id="{2D36A658-FAB3-B698-8EB6-1C0E5CE263E7}"/>
              </a:ext>
            </a:extLst>
          </p:cNvPr>
          <p:cNvSpPr/>
          <p:nvPr/>
        </p:nvSpPr>
        <p:spPr>
          <a:xfrm>
            <a:off x="6917572" y="4761648"/>
            <a:ext cx="2512965" cy="512762"/>
          </a:xfrm>
          <a:prstGeom prst="wedgeRoundRectCallout">
            <a:avLst>
              <a:gd name="adj1" fmla="val 58214"/>
              <a:gd name="adj2" fmla="val -21388"/>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毛が抜けたり長さがバラつき</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始めたら交換</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吹き出し: 角を丸めた四角形 14">
            <a:extLst>
              <a:ext uri="{FF2B5EF4-FFF2-40B4-BE49-F238E27FC236}">
                <a16:creationId xmlns:a16="http://schemas.microsoft.com/office/drawing/2014/main" id="{E4B66217-7FA4-7DFC-9EC9-4A8B652756F6}"/>
              </a:ext>
            </a:extLst>
          </p:cNvPr>
          <p:cNvSpPr/>
          <p:nvPr/>
        </p:nvSpPr>
        <p:spPr>
          <a:xfrm>
            <a:off x="6942279" y="4118179"/>
            <a:ext cx="3478908" cy="512762"/>
          </a:xfrm>
          <a:prstGeom prst="wedgeRoundRectCallout">
            <a:avLst>
              <a:gd name="adj1" fmla="val 23384"/>
              <a:gd name="adj2" fmla="val -72941"/>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歯と歯の間に水平に差し込んで</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歯面に沿って前後・斜めに動かす</a:t>
            </a:r>
          </a:p>
        </p:txBody>
      </p:sp>
      <p:sp>
        <p:nvSpPr>
          <p:cNvPr id="16" name="正方形/長方形 15">
            <a:extLst>
              <a:ext uri="{FF2B5EF4-FFF2-40B4-BE49-F238E27FC236}">
                <a16:creationId xmlns:a16="http://schemas.microsoft.com/office/drawing/2014/main" id="{638186BD-F998-BEA9-FA31-558FC290C5C1}"/>
              </a:ext>
            </a:extLst>
          </p:cNvPr>
          <p:cNvSpPr/>
          <p:nvPr/>
        </p:nvSpPr>
        <p:spPr>
          <a:xfrm>
            <a:off x="7366000" y="3119428"/>
            <a:ext cx="374650" cy="225425"/>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lstStyle/>
          <a:p>
            <a:pPr algn="ctr">
              <a:defRPr/>
            </a:pPr>
            <a:r>
              <a:rPr lang="ja-JP" altLang="en-US" sz="1000" dirty="0">
                <a:ln w="0"/>
                <a:solidFill>
                  <a:schemeClr val="tx1"/>
                </a:solidFill>
                <a:effectLst>
                  <a:outerShdw blurRad="38100" dist="19050" dir="2700000" algn="tl" rotWithShape="0">
                    <a:schemeClr val="dk1">
                      <a:alpha val="40000"/>
                    </a:schemeClr>
                  </a:outerShdw>
                </a:effectLst>
              </a:rPr>
              <a:t>前</a:t>
            </a:r>
          </a:p>
        </p:txBody>
      </p:sp>
      <p:sp>
        <p:nvSpPr>
          <p:cNvPr id="17" name="正方形/長方形 16">
            <a:extLst>
              <a:ext uri="{FF2B5EF4-FFF2-40B4-BE49-F238E27FC236}">
                <a16:creationId xmlns:a16="http://schemas.microsoft.com/office/drawing/2014/main" id="{C79422AB-1938-A2DF-C096-C865EC97D36F}"/>
              </a:ext>
            </a:extLst>
          </p:cNvPr>
          <p:cNvSpPr/>
          <p:nvPr/>
        </p:nvSpPr>
        <p:spPr>
          <a:xfrm>
            <a:off x="9212263" y="3101966"/>
            <a:ext cx="376237" cy="223837"/>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lstStyle/>
          <a:p>
            <a:pPr algn="ctr">
              <a:defRPr/>
            </a:pPr>
            <a:r>
              <a:rPr lang="ja-JP" altLang="en-US" sz="1000" dirty="0">
                <a:ln w="0"/>
                <a:solidFill>
                  <a:schemeClr val="tx1"/>
                </a:solidFill>
                <a:effectLst>
                  <a:outerShdw blurRad="38100" dist="19050" dir="2700000" algn="tl" rotWithShape="0">
                    <a:schemeClr val="dk1">
                      <a:alpha val="40000"/>
                    </a:schemeClr>
                  </a:outerShdw>
                </a:effectLst>
              </a:rPr>
              <a:t>上</a:t>
            </a:r>
          </a:p>
        </p:txBody>
      </p:sp>
      <p:pic>
        <p:nvPicPr>
          <p:cNvPr id="18" name="図 17">
            <a:extLst>
              <a:ext uri="{FF2B5EF4-FFF2-40B4-BE49-F238E27FC236}">
                <a16:creationId xmlns:a16="http://schemas.microsoft.com/office/drawing/2014/main" id="{231D010F-0851-2023-B83A-B50F40C5BB3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12942" y="1000822"/>
            <a:ext cx="1399591" cy="142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3">
            <a:extLst>
              <a:ext uri="{FF2B5EF4-FFF2-40B4-BE49-F238E27FC236}">
                <a16:creationId xmlns:a16="http://schemas.microsoft.com/office/drawing/2014/main" id="{9EC5B632-0E4C-37E8-E0B6-7BEA2F589B0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503174" y="4630941"/>
            <a:ext cx="2173468" cy="205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矢印: 上下 20">
            <a:extLst>
              <a:ext uri="{FF2B5EF4-FFF2-40B4-BE49-F238E27FC236}">
                <a16:creationId xmlns:a16="http://schemas.microsoft.com/office/drawing/2014/main" id="{E9062C16-000C-9AF2-382E-E12AE02708EB}"/>
              </a:ext>
            </a:extLst>
          </p:cNvPr>
          <p:cNvSpPr/>
          <p:nvPr/>
        </p:nvSpPr>
        <p:spPr>
          <a:xfrm rot="20060204">
            <a:off x="10518170" y="2764185"/>
            <a:ext cx="97382" cy="470052"/>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2" name="吹き出し: 角を丸めた四角形 21">
            <a:extLst>
              <a:ext uri="{FF2B5EF4-FFF2-40B4-BE49-F238E27FC236}">
                <a16:creationId xmlns:a16="http://schemas.microsoft.com/office/drawing/2014/main" id="{4987B768-59D9-B59A-C303-F74A731328E7}"/>
              </a:ext>
            </a:extLst>
          </p:cNvPr>
          <p:cNvSpPr/>
          <p:nvPr/>
        </p:nvSpPr>
        <p:spPr>
          <a:xfrm>
            <a:off x="9176156" y="1103564"/>
            <a:ext cx="2416734" cy="958354"/>
          </a:xfrm>
          <a:prstGeom prst="wedgeRoundRectCallout">
            <a:avLst>
              <a:gd name="adj1" fmla="val -85917"/>
              <a:gd name="adj2" fmla="val -35411"/>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サイズは歯ぐきが下がっていれば</a:t>
            </a:r>
            <a:r>
              <a:rPr lang="en-US" altLang="ja-JP" sz="1300" dirty="0">
                <a:solidFill>
                  <a:schemeClr val="tx1"/>
                </a:solidFill>
                <a:latin typeface="HG丸ｺﾞｼｯｸM-PRO" panose="020F0600000000000000" pitchFamily="50" charset="-128"/>
                <a:ea typeface="HG丸ｺﾞｼｯｸM-PRO" panose="020F0600000000000000" pitchFamily="50" charset="-128"/>
              </a:rPr>
              <a:t>S</a:t>
            </a:r>
            <a:r>
              <a:rPr lang="ja-JP" altLang="en-US" sz="1300" dirty="0">
                <a:solidFill>
                  <a:schemeClr val="tx1"/>
                </a:solidFill>
                <a:latin typeface="HG丸ｺﾞｼｯｸM-PRO" panose="020F0600000000000000" pitchFamily="50" charset="-128"/>
                <a:ea typeface="HG丸ｺﾞｼｯｸM-PRO" panose="020F0600000000000000" pitchFamily="50" charset="-128"/>
              </a:rPr>
              <a:t>～</a:t>
            </a:r>
            <a:r>
              <a:rPr lang="en-US" altLang="ja-JP" sz="1300" dirty="0">
                <a:solidFill>
                  <a:schemeClr val="tx1"/>
                </a:solidFill>
                <a:latin typeface="HG丸ｺﾞｼｯｸM-PRO" panose="020F0600000000000000" pitchFamily="50" charset="-128"/>
                <a:ea typeface="HG丸ｺﾞｼｯｸM-PRO" panose="020F0600000000000000" pitchFamily="50" charset="-128"/>
              </a:rPr>
              <a:t>M</a:t>
            </a:r>
          </a:p>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通常の歯ぐきなら</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pPr algn="ctr">
              <a:defRPr/>
            </a:pPr>
            <a:r>
              <a:rPr lang="en-US" altLang="ja-JP" sz="1300" dirty="0">
                <a:solidFill>
                  <a:schemeClr val="tx1"/>
                </a:solidFill>
                <a:latin typeface="HG丸ｺﾞｼｯｸM-PRO" panose="020F0600000000000000" pitchFamily="50" charset="-128"/>
                <a:ea typeface="HG丸ｺﾞｼｯｸM-PRO" panose="020F0600000000000000" pitchFamily="50" charset="-128"/>
              </a:rPr>
              <a:t>SS</a:t>
            </a:r>
            <a:r>
              <a:rPr lang="ja-JP" altLang="en-US" sz="1300" dirty="0">
                <a:solidFill>
                  <a:schemeClr val="tx1"/>
                </a:solidFill>
                <a:latin typeface="HG丸ｺﾞｼｯｸM-PRO" panose="020F0600000000000000" pitchFamily="50" charset="-128"/>
                <a:ea typeface="HG丸ｺﾞｼｯｸM-PRO" panose="020F0600000000000000" pitchFamily="50" charset="-128"/>
              </a:rPr>
              <a:t>～３</a:t>
            </a:r>
            <a:r>
              <a:rPr lang="en-US" altLang="ja-JP" sz="1300" dirty="0">
                <a:solidFill>
                  <a:schemeClr val="tx1"/>
                </a:solidFill>
                <a:latin typeface="HG丸ｺﾞｼｯｸM-PRO" panose="020F0600000000000000" pitchFamily="50" charset="-128"/>
                <a:ea typeface="HG丸ｺﾞｼｯｸM-PRO" panose="020F0600000000000000" pitchFamily="50" charset="-128"/>
              </a:rPr>
              <a:t>S</a:t>
            </a:r>
          </a:p>
        </p:txBody>
      </p:sp>
      <p:sp>
        <p:nvSpPr>
          <p:cNvPr id="23" name="矢印: 上下 22">
            <a:extLst>
              <a:ext uri="{FF2B5EF4-FFF2-40B4-BE49-F238E27FC236}">
                <a16:creationId xmlns:a16="http://schemas.microsoft.com/office/drawing/2014/main" id="{7FF3EBB6-BE1E-1461-2380-5C25A7BCADF4}"/>
              </a:ext>
            </a:extLst>
          </p:cNvPr>
          <p:cNvSpPr/>
          <p:nvPr/>
        </p:nvSpPr>
        <p:spPr>
          <a:xfrm rot="1617222">
            <a:off x="10539538" y="2772310"/>
            <a:ext cx="97382" cy="470052"/>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4" name="吹き出し: 四角形 23">
            <a:extLst>
              <a:ext uri="{FF2B5EF4-FFF2-40B4-BE49-F238E27FC236}">
                <a16:creationId xmlns:a16="http://schemas.microsoft.com/office/drawing/2014/main" id="{AAE3657A-A160-A11E-F34F-A838994652E2}"/>
              </a:ext>
            </a:extLst>
          </p:cNvPr>
          <p:cNvSpPr/>
          <p:nvPr/>
        </p:nvSpPr>
        <p:spPr>
          <a:xfrm>
            <a:off x="4449728" y="1153484"/>
            <a:ext cx="2284111" cy="1019068"/>
          </a:xfrm>
          <a:prstGeom prst="wedgeRectCallout">
            <a:avLst>
              <a:gd name="adj1" fmla="val 61930"/>
              <a:gd name="adj2" fmla="val -4850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奥歯の為には</a:t>
            </a:r>
            <a:r>
              <a:rPr kumimoji="1" lang="en-US" altLang="ja-JP" b="1" dirty="0"/>
              <a:t>90</a:t>
            </a:r>
            <a:r>
              <a:rPr kumimoji="1" lang="ja-JP" altLang="en-US" b="1" dirty="0"/>
              <a:t>度が使いやすい</a:t>
            </a:r>
            <a:endParaRPr kumimoji="1" lang="ja-JP" altLang="en-US" b="1" dirty="0">
              <a:solidFill>
                <a:srgbClr val="003399"/>
              </a:solidFill>
            </a:endParaRPr>
          </a:p>
        </p:txBody>
      </p:sp>
      <p:sp>
        <p:nvSpPr>
          <p:cNvPr id="9" name="吹き出し: 四角形 8">
            <a:extLst>
              <a:ext uri="{FF2B5EF4-FFF2-40B4-BE49-F238E27FC236}">
                <a16:creationId xmlns:a16="http://schemas.microsoft.com/office/drawing/2014/main" id="{35730C6A-339D-95DF-145D-2949F439D07D}"/>
              </a:ext>
            </a:extLst>
          </p:cNvPr>
          <p:cNvSpPr/>
          <p:nvPr/>
        </p:nvSpPr>
        <p:spPr>
          <a:xfrm>
            <a:off x="105713" y="3779810"/>
            <a:ext cx="2628800" cy="409974"/>
          </a:xfrm>
          <a:prstGeom prst="wedgeRectCallout">
            <a:avLst>
              <a:gd name="adj1" fmla="val 55989"/>
              <a:gd name="adj2" fmla="val -1850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出血し易ければ</a:t>
            </a:r>
            <a:r>
              <a:rPr kumimoji="1" lang="en-US" altLang="ja-JP" b="1" dirty="0"/>
              <a:t>90</a:t>
            </a:r>
            <a:r>
              <a:rPr kumimoji="1" lang="ja-JP" altLang="en-US" b="1" dirty="0"/>
              <a:t>度で</a:t>
            </a:r>
            <a:endParaRPr kumimoji="1" lang="ja-JP" altLang="en-US" b="1" dirty="0">
              <a:solidFill>
                <a:srgbClr val="003399"/>
              </a:solidFill>
            </a:endParaRPr>
          </a:p>
        </p:txBody>
      </p:sp>
      <p:sp>
        <p:nvSpPr>
          <p:cNvPr id="20" name="吹き出し: 四角形 19">
            <a:extLst>
              <a:ext uri="{FF2B5EF4-FFF2-40B4-BE49-F238E27FC236}">
                <a16:creationId xmlns:a16="http://schemas.microsoft.com/office/drawing/2014/main" id="{D8C525AC-183D-D339-D033-B1D2EB94EF33}"/>
              </a:ext>
            </a:extLst>
          </p:cNvPr>
          <p:cNvSpPr/>
          <p:nvPr/>
        </p:nvSpPr>
        <p:spPr>
          <a:xfrm>
            <a:off x="5704676" y="5423317"/>
            <a:ext cx="3653225" cy="1302357"/>
          </a:xfrm>
          <a:prstGeom prst="wedgeRectCallout">
            <a:avLst>
              <a:gd name="adj1" fmla="val 61930"/>
              <a:gd name="adj2" fmla="val -4850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首のところで金属が折れることがある為予め抜けないことを確認</a:t>
            </a:r>
            <a:endParaRPr kumimoji="1" lang="en-US" altLang="ja-JP" b="1" dirty="0"/>
          </a:p>
          <a:p>
            <a:pPr algn="ctr"/>
            <a:r>
              <a:rPr lang="ja-JP" altLang="en-US" b="1" dirty="0">
                <a:solidFill>
                  <a:srgbClr val="003399"/>
                </a:solidFill>
              </a:rPr>
              <a:t>ゴム製ならば歯肉を傷つけにくく折れにくいが除去率は低い</a:t>
            </a:r>
            <a:endParaRPr kumimoji="1" lang="ja-JP" altLang="en-US" b="1" dirty="0">
              <a:solidFill>
                <a:srgbClr val="003399"/>
              </a:solidFill>
            </a:endParaRPr>
          </a:p>
        </p:txBody>
      </p:sp>
    </p:spTree>
    <p:extLst>
      <p:ext uri="{BB962C8B-B14F-4D97-AF65-F5344CB8AC3E}">
        <p14:creationId xmlns:p14="http://schemas.microsoft.com/office/powerpoint/2010/main" val="44546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7">
            <a:extLst>
              <a:ext uri="{FF2B5EF4-FFF2-40B4-BE49-F238E27FC236}">
                <a16:creationId xmlns:a16="http://schemas.microsoft.com/office/drawing/2014/main" id="{7693981E-36EA-E195-6DE2-5B94F2BB75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2207" y="3290924"/>
            <a:ext cx="2350993" cy="280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6">
            <a:extLst>
              <a:ext uri="{FF2B5EF4-FFF2-40B4-BE49-F238E27FC236}">
                <a16:creationId xmlns:a16="http://schemas.microsoft.com/office/drawing/2014/main" id="{B0E6B325-F6EB-2F3C-8771-F0AA5BF250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675" y="878766"/>
            <a:ext cx="2564332" cy="250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27">
            <a:extLst>
              <a:ext uri="{FF2B5EF4-FFF2-40B4-BE49-F238E27FC236}">
                <a16:creationId xmlns:a16="http://schemas.microsoft.com/office/drawing/2014/main" id="{E1FEB261-A5FB-273A-581C-98EB6977D740}"/>
              </a:ext>
            </a:extLst>
          </p:cNvPr>
          <p:cNvSpPr txBox="1">
            <a:spLocks noChangeArrowheads="1"/>
          </p:cNvSpPr>
          <p:nvPr/>
        </p:nvSpPr>
        <p:spPr bwMode="auto">
          <a:xfrm>
            <a:off x="1086330" y="142484"/>
            <a:ext cx="36886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　</a:t>
            </a:r>
            <a:r>
              <a:rPr lang="en-US" altLang="ja-JP" sz="1300" dirty="0">
                <a:latin typeface="HG丸ｺﾞｼｯｸM-PRO" panose="020F0600000000000000" pitchFamily="50" charset="-128"/>
                <a:ea typeface="HG丸ｺﾞｼｯｸM-PRO" panose="020F0600000000000000" pitchFamily="50" charset="-128"/>
              </a:rPr>
              <a:t>c)-ⅰ</a:t>
            </a:r>
            <a:r>
              <a:rPr lang="ja-JP" altLang="en-US" sz="1300" dirty="0">
                <a:latin typeface="HG丸ｺﾞｼｯｸM-PRO" panose="020F0600000000000000" pitchFamily="50" charset="-128"/>
                <a:ea typeface="HG丸ｺﾞｼｯｸM-PRO" panose="020F0600000000000000" pitchFamily="50" charset="-128"/>
              </a:rPr>
              <a:t> 粘膜清掃</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口腔ケアスポンジ</a:t>
            </a:r>
            <a:r>
              <a:rPr lang="en-US" altLang="ja-JP" sz="1300" dirty="0">
                <a:latin typeface="HG丸ｺﾞｼｯｸM-PRO" panose="020F0600000000000000" pitchFamily="50" charset="-128"/>
                <a:ea typeface="HG丸ｺﾞｼｯｸM-PRO" panose="020F0600000000000000" pitchFamily="50" charset="-128"/>
              </a:rPr>
              <a:t>)</a:t>
            </a: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＊乾燥したスポンジは粘膜を傷ける為、必ず</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　　濡らして絞ってから使用する</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7" name="矢印: 下カーブ 6">
            <a:extLst>
              <a:ext uri="{FF2B5EF4-FFF2-40B4-BE49-F238E27FC236}">
                <a16:creationId xmlns:a16="http://schemas.microsoft.com/office/drawing/2014/main" id="{E1FFC7C4-4531-0761-319B-888AC4863185}"/>
              </a:ext>
            </a:extLst>
          </p:cNvPr>
          <p:cNvSpPr/>
          <p:nvPr/>
        </p:nvSpPr>
        <p:spPr>
          <a:xfrm>
            <a:off x="4034557" y="4251361"/>
            <a:ext cx="434244" cy="307208"/>
          </a:xfrm>
          <a:prstGeom prst="curvedDown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a:solidFill>
                <a:schemeClr val="tx1"/>
              </a:solidFill>
            </a:endParaRPr>
          </a:p>
        </p:txBody>
      </p:sp>
      <p:sp>
        <p:nvSpPr>
          <p:cNvPr id="8" name="吹き出し: 角を丸めた四角形 7">
            <a:extLst>
              <a:ext uri="{FF2B5EF4-FFF2-40B4-BE49-F238E27FC236}">
                <a16:creationId xmlns:a16="http://schemas.microsoft.com/office/drawing/2014/main" id="{627990DA-72A0-91CA-7FFF-69E94FB804AD}"/>
              </a:ext>
            </a:extLst>
          </p:cNvPr>
          <p:cNvSpPr/>
          <p:nvPr/>
        </p:nvSpPr>
        <p:spPr>
          <a:xfrm>
            <a:off x="3552043" y="1258456"/>
            <a:ext cx="1593301" cy="1696044"/>
          </a:xfrm>
          <a:prstGeom prst="wedgeRoundRectCallout">
            <a:avLst>
              <a:gd name="adj1" fmla="val -62055"/>
              <a:gd name="adj2" fmla="val 22810"/>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洗面所が無ければ</a:t>
            </a:r>
            <a:r>
              <a:rPr lang="en-US" altLang="ja-JP"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a:solidFill>
                  <a:schemeClr val="tx1"/>
                </a:solidFill>
                <a:latin typeface="HG丸ｺﾞｼｯｸM-PRO" panose="020F0600000000000000" pitchFamily="50" charset="-128"/>
                <a:ea typeface="HG丸ｺﾞｼｯｸM-PRO" panose="020F0600000000000000" pitchFamily="50" charset="-128"/>
              </a:rPr>
              <a:t>洗い用</a:t>
            </a:r>
            <a:r>
              <a:rPr lang="en-US" altLang="ja-JP"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a:solidFill>
                  <a:schemeClr val="tx1"/>
                </a:solidFill>
                <a:latin typeface="HG丸ｺﾞｼｯｸM-PRO" panose="020F0600000000000000" pitchFamily="50" charset="-128"/>
                <a:ea typeface="HG丸ｺﾞｼｯｸM-PRO" panose="020F0600000000000000" pitchFamily="50" charset="-128"/>
              </a:rPr>
              <a:t>と</a:t>
            </a:r>
            <a:r>
              <a:rPr lang="en-US" altLang="ja-JP"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a:solidFill>
                  <a:schemeClr val="tx1"/>
                </a:solidFill>
                <a:latin typeface="HG丸ｺﾞｼｯｸM-PRO" panose="020F0600000000000000" pitchFamily="50" charset="-128"/>
                <a:ea typeface="HG丸ｺﾞｼｯｸM-PRO" panose="020F0600000000000000" pitchFamily="50" charset="-128"/>
              </a:rPr>
              <a:t>綺麗な水用</a:t>
            </a:r>
            <a:r>
              <a:rPr lang="en-US" altLang="ja-JP"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a:solidFill>
                  <a:schemeClr val="tx1"/>
                </a:solidFill>
                <a:latin typeface="HG丸ｺﾞｼｯｸM-PRO" panose="020F0600000000000000" pitchFamily="50" charset="-128"/>
                <a:ea typeface="HG丸ｺﾞｼｯｸM-PRO" panose="020F0600000000000000" pitchFamily="50" charset="-128"/>
              </a:rPr>
              <a:t>の２つのコップを準備。</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pPr algn="ctr">
              <a:defRPr/>
            </a:pPr>
            <a:r>
              <a:rPr lang="ja-JP" altLang="en-US" sz="1300" dirty="0">
                <a:solidFill>
                  <a:srgbClr val="FF0000"/>
                </a:solidFill>
                <a:latin typeface="HG丸ｺﾞｼｯｸM-PRO" panose="020F0600000000000000" pitchFamily="50" charset="-128"/>
                <a:ea typeface="HG丸ｺﾞｼｯｸM-PRO" panose="020F0600000000000000" pitchFamily="50" charset="-128"/>
              </a:rPr>
              <a:t>洗った後は必ず軽く絞ってから挿入</a:t>
            </a:r>
            <a:endParaRPr lang="ja-JP" altLang="en-US" sz="1300" dirty="0"/>
          </a:p>
        </p:txBody>
      </p:sp>
      <p:sp>
        <p:nvSpPr>
          <p:cNvPr id="9" name="吹き出し: 角を丸めた四角形 8">
            <a:extLst>
              <a:ext uri="{FF2B5EF4-FFF2-40B4-BE49-F238E27FC236}">
                <a16:creationId xmlns:a16="http://schemas.microsoft.com/office/drawing/2014/main" id="{DFD00B2F-5E72-8738-6A04-E2DD19F89D6B}"/>
              </a:ext>
            </a:extLst>
          </p:cNvPr>
          <p:cNvSpPr/>
          <p:nvPr/>
        </p:nvSpPr>
        <p:spPr>
          <a:xfrm>
            <a:off x="1170409" y="4251361"/>
            <a:ext cx="1760243" cy="1741158"/>
          </a:xfrm>
          <a:prstGeom prst="wedgeRoundRectCallout">
            <a:avLst>
              <a:gd name="adj1" fmla="val 64923"/>
              <a:gd name="adj2" fmla="val 20113"/>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塗布する時は</a:t>
            </a:r>
            <a:r>
              <a:rPr lang="ja-JP" altLang="en-US" sz="1300" b="1" dirty="0">
                <a:solidFill>
                  <a:srgbClr val="FF0000"/>
                </a:solidFill>
                <a:latin typeface="HG丸ｺﾞｼｯｸM-PRO" panose="020F0600000000000000" pitchFamily="50" charset="-128"/>
                <a:ea typeface="HG丸ｺﾞｼｯｸM-PRO" panose="020F0600000000000000" pitchFamily="50" charset="-128"/>
              </a:rPr>
              <a:t>ポンポンとパッティングする</a:t>
            </a:r>
            <a:r>
              <a:rPr lang="ja-JP" altLang="en-US" sz="1300" dirty="0">
                <a:solidFill>
                  <a:schemeClr val="tx1"/>
                </a:solidFill>
                <a:latin typeface="HG丸ｺﾞｼｯｸM-PRO" panose="020F0600000000000000" pitchFamily="50" charset="-128"/>
                <a:ea typeface="HG丸ｺﾞｼｯｸM-PRO" panose="020F0600000000000000" pitchFamily="50" charset="-128"/>
              </a:rPr>
              <a:t>ように使い</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pPr algn="ctr">
              <a:defRPr/>
            </a:pP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汚れを回収する時は</a:t>
            </a:r>
            <a:r>
              <a:rPr lang="ja-JP" altLang="en-US" sz="1300" b="1" dirty="0">
                <a:solidFill>
                  <a:srgbClr val="FF0000"/>
                </a:solidFill>
                <a:latin typeface="HG丸ｺﾞｼｯｸM-PRO" panose="020F0600000000000000" pitchFamily="50" charset="-128"/>
                <a:ea typeface="HG丸ｺﾞｼｯｸM-PRO" panose="020F0600000000000000" pitchFamily="50" charset="-128"/>
              </a:rPr>
              <a:t>奥から手前に</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sz="1300" b="1" dirty="0">
                <a:solidFill>
                  <a:srgbClr val="FF0000"/>
                </a:solidFill>
                <a:latin typeface="HG丸ｺﾞｼｯｸM-PRO" panose="020F0600000000000000" pitchFamily="50" charset="-128"/>
                <a:ea typeface="HG丸ｺﾞｼｯｸM-PRO" panose="020F0600000000000000" pitchFamily="50" charset="-128"/>
              </a:rPr>
              <a:t>クルクル回転</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させながら使う</a:t>
            </a:r>
          </a:p>
        </p:txBody>
      </p:sp>
      <p:sp>
        <p:nvSpPr>
          <p:cNvPr id="10" name="テキスト ボックス 27">
            <a:extLst>
              <a:ext uri="{FF2B5EF4-FFF2-40B4-BE49-F238E27FC236}">
                <a16:creationId xmlns:a16="http://schemas.microsoft.com/office/drawing/2014/main" id="{417F4471-48BB-DE1A-AF41-12B1F23F33C2}"/>
              </a:ext>
            </a:extLst>
          </p:cNvPr>
          <p:cNvSpPr txBox="1">
            <a:spLocks noChangeArrowheads="1"/>
          </p:cNvSpPr>
          <p:nvPr/>
        </p:nvSpPr>
        <p:spPr bwMode="auto">
          <a:xfrm>
            <a:off x="1215157" y="6044128"/>
            <a:ext cx="368864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300" dirty="0">
                <a:solidFill>
                  <a:srgbClr val="FF0000"/>
                </a:solidFill>
                <a:latin typeface="HG丸ｺﾞｼｯｸM-PRO" panose="020F0600000000000000" pitchFamily="50" charset="-128"/>
                <a:ea typeface="HG丸ｺﾞｼｯｸM-PRO" panose="020F0600000000000000" pitchFamily="50" charset="-128"/>
              </a:rPr>
              <a:t>＊スポンジの形状や粗さにより、同じ手技で</a:t>
            </a:r>
            <a:endParaRPr lang="en-US" altLang="ja-JP" sz="13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dirty="0">
                <a:solidFill>
                  <a:srgbClr val="FF0000"/>
                </a:solidFill>
                <a:latin typeface="HG丸ｺﾞｼｯｸM-PRO" panose="020F0600000000000000" pitchFamily="50" charset="-128"/>
                <a:ea typeface="HG丸ｺﾞｼｯｸM-PRO" panose="020F0600000000000000" pitchFamily="50" charset="-128"/>
              </a:rPr>
              <a:t>　行っても汚れの取れ具合は顕著に異なる為、</a:t>
            </a:r>
            <a:endParaRPr lang="en-US" altLang="ja-JP" sz="13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dirty="0">
                <a:solidFill>
                  <a:srgbClr val="FF0000"/>
                </a:solidFill>
                <a:latin typeface="HG丸ｺﾞｼｯｸM-PRO" panose="020F0600000000000000" pitchFamily="50" charset="-128"/>
                <a:ea typeface="HG丸ｺﾞｼｯｸM-PRO" panose="020F0600000000000000" pitchFamily="50" charset="-128"/>
              </a:rPr>
              <a:t>　実施しながら使いやすいものを選択する。</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2" name="吹き出し: 四角形 1">
            <a:extLst>
              <a:ext uri="{FF2B5EF4-FFF2-40B4-BE49-F238E27FC236}">
                <a16:creationId xmlns:a16="http://schemas.microsoft.com/office/drawing/2014/main" id="{511BF713-B6B2-2C52-6B20-E7C751D3004F}"/>
              </a:ext>
            </a:extLst>
          </p:cNvPr>
          <p:cNvSpPr/>
          <p:nvPr/>
        </p:nvSpPr>
        <p:spPr>
          <a:xfrm>
            <a:off x="287445" y="3429001"/>
            <a:ext cx="2724762" cy="652708"/>
          </a:xfrm>
          <a:prstGeom prst="wedgeRectCallout">
            <a:avLst>
              <a:gd name="adj1" fmla="val 17652"/>
              <a:gd name="adj2" fmla="val -1105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rgbClr val="003399"/>
                </a:solidFill>
              </a:rPr>
              <a:t>ガーグルベースンなど</a:t>
            </a:r>
            <a:endParaRPr kumimoji="1" lang="en-US" altLang="ja-JP" b="1" dirty="0">
              <a:solidFill>
                <a:srgbClr val="003399"/>
              </a:solidFill>
            </a:endParaRPr>
          </a:p>
          <a:p>
            <a:pPr algn="ctr"/>
            <a:r>
              <a:rPr kumimoji="1" lang="ja-JP" altLang="en-US" b="1" dirty="0">
                <a:solidFill>
                  <a:srgbClr val="003399"/>
                </a:solidFill>
              </a:rPr>
              <a:t>に</a:t>
            </a:r>
            <a:r>
              <a:rPr lang="ja-JP" altLang="en-US" b="1" dirty="0">
                <a:solidFill>
                  <a:srgbClr val="003399"/>
                </a:solidFill>
              </a:rPr>
              <a:t>立</a:t>
            </a:r>
            <a:r>
              <a:rPr kumimoji="1" lang="ja-JP" altLang="en-US" b="1" dirty="0">
                <a:solidFill>
                  <a:srgbClr val="003399"/>
                </a:solidFill>
              </a:rPr>
              <a:t>てると安定する</a:t>
            </a:r>
          </a:p>
        </p:txBody>
      </p:sp>
      <p:sp>
        <p:nvSpPr>
          <p:cNvPr id="13" name="フローチャート: 代替処理 12">
            <a:extLst>
              <a:ext uri="{FF2B5EF4-FFF2-40B4-BE49-F238E27FC236}">
                <a16:creationId xmlns:a16="http://schemas.microsoft.com/office/drawing/2014/main" id="{611FD4D9-CE3B-4C23-4B27-199AA1ABCFAE}"/>
              </a:ext>
            </a:extLst>
          </p:cNvPr>
          <p:cNvSpPr/>
          <p:nvPr/>
        </p:nvSpPr>
        <p:spPr>
          <a:xfrm>
            <a:off x="6096000" y="122411"/>
            <a:ext cx="5932213" cy="6677335"/>
          </a:xfrm>
          <a:prstGeom prst="flowChartAlternateProcess">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b="1" dirty="0">
                <a:solidFill>
                  <a:schemeClr val="tx1"/>
                </a:solidFill>
                <a:latin typeface="HG丸ｺﾞｼｯｸM-PRO" panose="020F0600000000000000" pitchFamily="50" charset="-128"/>
                <a:ea typeface="HG丸ｺﾞｼｯｸM-PRO" panose="020F0600000000000000" pitchFamily="50" charset="-128"/>
              </a:rPr>
              <a:t>＊ 舌の汚れに見えても、単に</a:t>
            </a:r>
            <a:r>
              <a:rPr lang="ja-JP" altLang="en-US" b="1" dirty="0">
                <a:solidFill>
                  <a:srgbClr val="FF0000"/>
                </a:solidFill>
                <a:latin typeface="HG丸ｺﾞｼｯｸM-PRO" panose="020F0600000000000000" pitchFamily="50" charset="-128"/>
                <a:ea typeface="HG丸ｺﾞｼｯｸM-PRO" panose="020F0600000000000000" pitchFamily="50" charset="-128"/>
              </a:rPr>
              <a:t>消化管の不調から</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b="1" dirty="0">
                <a:solidFill>
                  <a:srgbClr val="FF0000"/>
                </a:solidFill>
                <a:latin typeface="HG丸ｺﾞｼｯｸM-PRO" panose="020F0600000000000000" pitchFamily="50" charset="-128"/>
                <a:ea typeface="HG丸ｺﾞｼｯｸM-PRO" panose="020F0600000000000000" pitchFamily="50" charset="-128"/>
              </a:rPr>
              <a:t>糸状乳頭が伸びているだけ</a:t>
            </a:r>
            <a:r>
              <a:rPr lang="ja-JP" altLang="en-US" b="1" dirty="0">
                <a:solidFill>
                  <a:schemeClr val="tx1"/>
                </a:solidFill>
                <a:latin typeface="HG丸ｺﾞｼｯｸM-PRO" panose="020F0600000000000000" pitchFamily="50" charset="-128"/>
                <a:ea typeface="HG丸ｺﾞｼｯｸM-PRO" panose="020F0600000000000000" pitchFamily="50" charset="-128"/>
              </a:rPr>
              <a:t>の場合も多い為</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b="1" dirty="0">
                <a:solidFill>
                  <a:srgbClr val="FF0000"/>
                </a:solidFill>
                <a:latin typeface="HG丸ｺﾞｼｯｸM-PRO" panose="020F0600000000000000" pitchFamily="50" charset="-128"/>
                <a:ea typeface="HG丸ｺﾞｼｯｸM-PRO" panose="020F0600000000000000" pitchFamily="50" charset="-128"/>
              </a:rPr>
              <a:t>舌の汚れなのか否かの見極め</a:t>
            </a:r>
            <a:r>
              <a:rPr lang="ja-JP" altLang="en-US" b="1" dirty="0">
                <a:solidFill>
                  <a:schemeClr val="tx1"/>
                </a:solidFill>
                <a:latin typeface="HG丸ｺﾞｼｯｸM-PRO" panose="020F0600000000000000" pitchFamily="50" charset="-128"/>
                <a:ea typeface="HG丸ｺﾞｼｯｸM-PRO" panose="020F0600000000000000" pitchFamily="50" charset="-128"/>
              </a:rPr>
              <a:t>が重要！</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b="1" dirty="0">
                <a:solidFill>
                  <a:schemeClr val="tx1"/>
                </a:solidFill>
                <a:latin typeface="HG丸ｺﾞｼｯｸM-PRO" panose="020F0600000000000000" pitchFamily="50" charset="-128"/>
                <a:ea typeface="HG丸ｺﾞｼｯｸM-PRO" panose="020F0600000000000000" pitchFamily="50" charset="-128"/>
              </a:rPr>
              <a:t>＊ 舌表面は非常に傷つき易いため</a:t>
            </a:r>
            <a:r>
              <a:rPr lang="ja-JP" altLang="en-US" b="1" dirty="0">
                <a:solidFill>
                  <a:srgbClr val="FF0000"/>
                </a:solidFill>
                <a:latin typeface="HG丸ｺﾞｼｯｸM-PRO" panose="020F0600000000000000" pitchFamily="50" charset="-128"/>
                <a:ea typeface="HG丸ｺﾞｼｯｸM-PRO" panose="020F0600000000000000" pitchFamily="50" charset="-128"/>
              </a:rPr>
              <a:t>強い力で擦るこ</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b="1" dirty="0">
                <a:solidFill>
                  <a:srgbClr val="FF0000"/>
                </a:solidFill>
                <a:latin typeface="HG丸ｺﾞｼｯｸM-PRO" panose="020F0600000000000000" pitchFamily="50" charset="-128"/>
                <a:ea typeface="HG丸ｺﾞｼｯｸM-PRO" panose="020F0600000000000000" pitchFamily="50" charset="-128"/>
              </a:rPr>
              <a:t>　とは厳禁！また舌の奥は嘔吐を招くので注意！</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b="1" dirty="0">
                <a:solidFill>
                  <a:schemeClr val="tx1"/>
                </a:solidFill>
                <a:latin typeface="HG丸ｺﾞｼｯｸM-PRO" panose="020F0600000000000000" pitchFamily="50" charset="-128"/>
                <a:ea typeface="HG丸ｺﾞｼｯｸM-PRO" panose="020F0600000000000000" pitchFamily="50" charset="-128"/>
              </a:rPr>
              <a:t>＊ １回で除去しようとするのではなく、</a:t>
            </a:r>
            <a:r>
              <a:rPr lang="ja-JP" altLang="en-US" b="1" dirty="0">
                <a:solidFill>
                  <a:srgbClr val="FF0000"/>
                </a:solidFill>
                <a:latin typeface="HG丸ｺﾞｼｯｸM-PRO" panose="020F0600000000000000" pitchFamily="50" charset="-128"/>
                <a:ea typeface="HG丸ｺﾞｼｯｸM-PRO" panose="020F0600000000000000" pitchFamily="50" charset="-128"/>
              </a:rPr>
              <a:t>１週間くらいかけて徐々に清掃</a:t>
            </a:r>
            <a:r>
              <a:rPr lang="ja-JP" altLang="en-US" b="1" dirty="0">
                <a:solidFill>
                  <a:schemeClr val="tx1"/>
                </a:solidFill>
                <a:latin typeface="HG丸ｺﾞｼｯｸM-PRO" panose="020F0600000000000000" pitchFamily="50" charset="-128"/>
                <a:ea typeface="HG丸ｺﾞｼｯｸM-PRO" panose="020F0600000000000000" pitchFamily="50" charset="-128"/>
              </a:rPr>
              <a:t>していく</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b="1" dirty="0">
                <a:solidFill>
                  <a:srgbClr val="FF0000"/>
                </a:solidFill>
                <a:latin typeface="HG丸ｺﾞｼｯｸM-PRO" panose="020F0600000000000000" pitchFamily="50" charset="-128"/>
                <a:ea typeface="HG丸ｺﾞｼｯｸM-PRO" panose="020F0600000000000000" pitchFamily="50" charset="-128"/>
              </a:rPr>
              <a:t> </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 name="吹き出し: 四角形 13">
            <a:extLst>
              <a:ext uri="{FF2B5EF4-FFF2-40B4-BE49-F238E27FC236}">
                <a16:creationId xmlns:a16="http://schemas.microsoft.com/office/drawing/2014/main" id="{D4D354B6-9DD6-7ADD-C6B4-D7120694952D}"/>
              </a:ext>
            </a:extLst>
          </p:cNvPr>
          <p:cNvSpPr/>
          <p:nvPr/>
        </p:nvSpPr>
        <p:spPr>
          <a:xfrm>
            <a:off x="7314025" y="222701"/>
            <a:ext cx="3600386" cy="526517"/>
          </a:xfrm>
          <a:prstGeom prst="wedgeRectCallout">
            <a:avLst>
              <a:gd name="adj1" fmla="val 48461"/>
              <a:gd name="adj2" fmla="val -3714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＜舌苔の取り方＞</a:t>
            </a:r>
            <a:endParaRPr kumimoji="1" lang="en-US" altLang="ja-JP" sz="2400" b="1" dirty="0">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94060B53-200B-0DA9-680D-D40C055F77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7099" y="3328711"/>
            <a:ext cx="2355626" cy="2843987"/>
          </a:xfrm>
          <a:prstGeom prst="rect">
            <a:avLst/>
          </a:prstGeom>
        </p:spPr>
      </p:pic>
      <p:sp>
        <p:nvSpPr>
          <p:cNvPr id="11" name="四角形: 角を丸くする 10">
            <a:extLst>
              <a:ext uri="{FF2B5EF4-FFF2-40B4-BE49-F238E27FC236}">
                <a16:creationId xmlns:a16="http://schemas.microsoft.com/office/drawing/2014/main" id="{5756EC1C-AAC2-058A-AEEE-3870D63C6E6F}"/>
              </a:ext>
            </a:extLst>
          </p:cNvPr>
          <p:cNvSpPr/>
          <p:nvPr/>
        </p:nvSpPr>
        <p:spPr>
          <a:xfrm>
            <a:off x="6467098" y="4822142"/>
            <a:ext cx="1733355" cy="95848"/>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886606E4-9DC1-2728-7ACF-0D21B9473E03}"/>
              </a:ext>
            </a:extLst>
          </p:cNvPr>
          <p:cNvSpPr/>
          <p:nvPr/>
        </p:nvSpPr>
        <p:spPr>
          <a:xfrm>
            <a:off x="7517732" y="4513006"/>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65726C3A-D6C3-E518-F278-6FF7B9495C7D}"/>
              </a:ext>
            </a:extLst>
          </p:cNvPr>
          <p:cNvSpPr/>
          <p:nvPr/>
        </p:nvSpPr>
        <p:spPr>
          <a:xfrm>
            <a:off x="7563451" y="4513006"/>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DF15C66C-560A-52B0-40B4-8432362154B8}"/>
              </a:ext>
            </a:extLst>
          </p:cNvPr>
          <p:cNvSpPr/>
          <p:nvPr/>
        </p:nvSpPr>
        <p:spPr>
          <a:xfrm>
            <a:off x="7609170" y="4516939"/>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A68839F2-AFB4-FF5A-BAB0-BD8812415FBE}"/>
              </a:ext>
            </a:extLst>
          </p:cNvPr>
          <p:cNvSpPr/>
          <p:nvPr/>
        </p:nvSpPr>
        <p:spPr>
          <a:xfrm>
            <a:off x="7654889" y="4512450"/>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DB026BC6-146F-2FF9-1ADD-49039B29D6A4}"/>
              </a:ext>
            </a:extLst>
          </p:cNvPr>
          <p:cNvSpPr/>
          <p:nvPr/>
        </p:nvSpPr>
        <p:spPr>
          <a:xfrm>
            <a:off x="7746327" y="4512450"/>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CEBE0C86-A3F0-5192-7291-4B251ABD359E}"/>
              </a:ext>
            </a:extLst>
          </p:cNvPr>
          <p:cNvSpPr/>
          <p:nvPr/>
        </p:nvSpPr>
        <p:spPr>
          <a:xfrm>
            <a:off x="7696431" y="4512450"/>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0598ED6F-E794-85D3-1BE5-8B6B56D01C72}"/>
              </a:ext>
            </a:extLst>
          </p:cNvPr>
          <p:cNvSpPr/>
          <p:nvPr/>
        </p:nvSpPr>
        <p:spPr>
          <a:xfrm>
            <a:off x="7742150" y="4512450"/>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6E2FA8A3-40D0-A471-018B-EFD11E67B4B0}"/>
              </a:ext>
            </a:extLst>
          </p:cNvPr>
          <p:cNvSpPr/>
          <p:nvPr/>
        </p:nvSpPr>
        <p:spPr>
          <a:xfrm>
            <a:off x="7786911" y="4509475"/>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0F88BB2-44DC-811C-B93D-04EE70A977CF}"/>
              </a:ext>
            </a:extLst>
          </p:cNvPr>
          <p:cNvSpPr/>
          <p:nvPr/>
        </p:nvSpPr>
        <p:spPr>
          <a:xfrm>
            <a:off x="7878393" y="4513006"/>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565EA6A3-FE1E-876C-C214-9599F9BDDD73}"/>
              </a:ext>
            </a:extLst>
          </p:cNvPr>
          <p:cNvSpPr/>
          <p:nvPr/>
        </p:nvSpPr>
        <p:spPr>
          <a:xfrm>
            <a:off x="7924112" y="4513006"/>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8E43D839-DC28-BA55-DCD0-B0F99F068F70}"/>
              </a:ext>
            </a:extLst>
          </p:cNvPr>
          <p:cNvSpPr/>
          <p:nvPr/>
        </p:nvSpPr>
        <p:spPr>
          <a:xfrm>
            <a:off x="7969831" y="4516939"/>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14954AEF-8D9F-31DC-6079-5B6BD04D6E40}"/>
              </a:ext>
            </a:extLst>
          </p:cNvPr>
          <p:cNvSpPr/>
          <p:nvPr/>
        </p:nvSpPr>
        <p:spPr>
          <a:xfrm>
            <a:off x="8015550" y="4512450"/>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82AA1AC5-8949-D23A-F017-65C140B5D3BA}"/>
              </a:ext>
            </a:extLst>
          </p:cNvPr>
          <p:cNvSpPr/>
          <p:nvPr/>
        </p:nvSpPr>
        <p:spPr>
          <a:xfrm>
            <a:off x="7834601" y="4520069"/>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2AED7C4D-64D3-CB9C-7A19-0F01B0E27992}"/>
              </a:ext>
            </a:extLst>
          </p:cNvPr>
          <p:cNvSpPr/>
          <p:nvPr/>
        </p:nvSpPr>
        <p:spPr>
          <a:xfrm>
            <a:off x="8057092" y="4512450"/>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5824E62E-5560-09E9-94A3-1A3E2A39BF54}"/>
              </a:ext>
            </a:extLst>
          </p:cNvPr>
          <p:cNvSpPr/>
          <p:nvPr/>
        </p:nvSpPr>
        <p:spPr>
          <a:xfrm>
            <a:off x="8102811" y="4512450"/>
            <a:ext cx="45719" cy="312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ストライプ 30">
            <a:extLst>
              <a:ext uri="{FF2B5EF4-FFF2-40B4-BE49-F238E27FC236}">
                <a16:creationId xmlns:a16="http://schemas.microsoft.com/office/drawing/2014/main" id="{1F8739BE-9C65-9A15-86EB-524836637E00}"/>
              </a:ext>
            </a:extLst>
          </p:cNvPr>
          <p:cNvSpPr/>
          <p:nvPr/>
        </p:nvSpPr>
        <p:spPr>
          <a:xfrm rot="5400000">
            <a:off x="7231616" y="5390075"/>
            <a:ext cx="855755" cy="254834"/>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32" name="吹き出し: 角を丸めた四角形 31">
            <a:extLst>
              <a:ext uri="{FF2B5EF4-FFF2-40B4-BE49-F238E27FC236}">
                <a16:creationId xmlns:a16="http://schemas.microsoft.com/office/drawing/2014/main" id="{5123BF48-F1DC-366B-9C84-53675E73D11D}"/>
              </a:ext>
            </a:extLst>
          </p:cNvPr>
          <p:cNvSpPr/>
          <p:nvPr/>
        </p:nvSpPr>
        <p:spPr>
          <a:xfrm>
            <a:off x="6744984" y="6227816"/>
            <a:ext cx="1994332" cy="453906"/>
          </a:xfrm>
          <a:prstGeom prst="wedgeRoundRectCallout">
            <a:avLst>
              <a:gd name="adj1" fmla="val -49240"/>
              <a:gd name="adj2" fmla="val 8543"/>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歯ブラシを傾けて軽い</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力で３～５回程度</a:t>
            </a:r>
            <a:endParaRPr lang="ja-JP" altLang="en-US" sz="1300" dirty="0"/>
          </a:p>
        </p:txBody>
      </p:sp>
      <p:pic>
        <p:nvPicPr>
          <p:cNvPr id="33" name="図 32">
            <a:extLst>
              <a:ext uri="{FF2B5EF4-FFF2-40B4-BE49-F238E27FC236}">
                <a16:creationId xmlns:a16="http://schemas.microsoft.com/office/drawing/2014/main" id="{E7E0886A-50BE-CADF-1CA6-02EBAB4C12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4642" y="3407611"/>
            <a:ext cx="2355626" cy="2843987"/>
          </a:xfrm>
          <a:prstGeom prst="rect">
            <a:avLst/>
          </a:prstGeom>
        </p:spPr>
      </p:pic>
      <p:sp>
        <p:nvSpPr>
          <p:cNvPr id="34" name="吹き出し: 角を丸めた四角形 33">
            <a:extLst>
              <a:ext uri="{FF2B5EF4-FFF2-40B4-BE49-F238E27FC236}">
                <a16:creationId xmlns:a16="http://schemas.microsoft.com/office/drawing/2014/main" id="{AA553851-DCF6-BC63-6064-DA6570DDA985}"/>
              </a:ext>
            </a:extLst>
          </p:cNvPr>
          <p:cNvSpPr/>
          <p:nvPr/>
        </p:nvSpPr>
        <p:spPr>
          <a:xfrm>
            <a:off x="9472116" y="6227816"/>
            <a:ext cx="1994332" cy="453906"/>
          </a:xfrm>
          <a:prstGeom prst="wedgeRoundRectCallout">
            <a:avLst>
              <a:gd name="adj1" fmla="val -49240"/>
              <a:gd name="adj2" fmla="val 8543"/>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スポンジを回転させながら軽い圧で</a:t>
            </a:r>
            <a:endParaRPr lang="ja-JP" altLang="en-US" sz="1300" dirty="0"/>
          </a:p>
        </p:txBody>
      </p:sp>
      <p:sp>
        <p:nvSpPr>
          <p:cNvPr id="37" name="矢印: ストライプ 36">
            <a:extLst>
              <a:ext uri="{FF2B5EF4-FFF2-40B4-BE49-F238E27FC236}">
                <a16:creationId xmlns:a16="http://schemas.microsoft.com/office/drawing/2014/main" id="{B19134DD-D885-E6FC-87D2-EC5CC7DB8401}"/>
              </a:ext>
            </a:extLst>
          </p:cNvPr>
          <p:cNvSpPr/>
          <p:nvPr/>
        </p:nvSpPr>
        <p:spPr>
          <a:xfrm rot="5400000">
            <a:off x="10107843" y="5418131"/>
            <a:ext cx="855755" cy="223406"/>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38" name="矢印: ストライプ 37">
            <a:extLst>
              <a:ext uri="{FF2B5EF4-FFF2-40B4-BE49-F238E27FC236}">
                <a16:creationId xmlns:a16="http://schemas.microsoft.com/office/drawing/2014/main" id="{01692CD7-5D19-80C6-4829-456ABCF6B1C7}"/>
              </a:ext>
            </a:extLst>
          </p:cNvPr>
          <p:cNvSpPr/>
          <p:nvPr/>
        </p:nvSpPr>
        <p:spPr>
          <a:xfrm rot="8405949">
            <a:off x="9863437" y="4844437"/>
            <a:ext cx="495811" cy="240873"/>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39" name="矢印: ストライプ 38">
            <a:extLst>
              <a:ext uri="{FF2B5EF4-FFF2-40B4-BE49-F238E27FC236}">
                <a16:creationId xmlns:a16="http://schemas.microsoft.com/office/drawing/2014/main" id="{7EB098A1-C7EE-BDCB-95B2-27EABFA7950A}"/>
              </a:ext>
            </a:extLst>
          </p:cNvPr>
          <p:cNvSpPr/>
          <p:nvPr/>
        </p:nvSpPr>
        <p:spPr>
          <a:xfrm rot="8405949">
            <a:off x="9900919" y="5220593"/>
            <a:ext cx="495811" cy="240873"/>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40" name="矢印: ストライプ 39">
            <a:extLst>
              <a:ext uri="{FF2B5EF4-FFF2-40B4-BE49-F238E27FC236}">
                <a16:creationId xmlns:a16="http://schemas.microsoft.com/office/drawing/2014/main" id="{BE2A688B-F5EE-7BE8-6645-9FE968D32C56}"/>
              </a:ext>
            </a:extLst>
          </p:cNvPr>
          <p:cNvSpPr/>
          <p:nvPr/>
        </p:nvSpPr>
        <p:spPr>
          <a:xfrm rot="8405949">
            <a:off x="10046135" y="5562273"/>
            <a:ext cx="351186" cy="215237"/>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41" name="矢印: ストライプ 40">
            <a:extLst>
              <a:ext uri="{FF2B5EF4-FFF2-40B4-BE49-F238E27FC236}">
                <a16:creationId xmlns:a16="http://schemas.microsoft.com/office/drawing/2014/main" id="{4231F841-24C0-52CE-2FFB-C310B8372F3E}"/>
              </a:ext>
            </a:extLst>
          </p:cNvPr>
          <p:cNvSpPr/>
          <p:nvPr/>
        </p:nvSpPr>
        <p:spPr>
          <a:xfrm rot="2521111">
            <a:off x="10643002" y="5236935"/>
            <a:ext cx="495811" cy="240873"/>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42" name="矢印: ストライプ 41">
            <a:extLst>
              <a:ext uri="{FF2B5EF4-FFF2-40B4-BE49-F238E27FC236}">
                <a16:creationId xmlns:a16="http://schemas.microsoft.com/office/drawing/2014/main" id="{75044F44-972D-2AF2-9306-F9CDA680DA76}"/>
              </a:ext>
            </a:extLst>
          </p:cNvPr>
          <p:cNvSpPr/>
          <p:nvPr/>
        </p:nvSpPr>
        <p:spPr>
          <a:xfrm rot="2558516">
            <a:off x="10663464" y="4883547"/>
            <a:ext cx="495811" cy="240873"/>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43" name="矢印: ストライプ 42">
            <a:extLst>
              <a:ext uri="{FF2B5EF4-FFF2-40B4-BE49-F238E27FC236}">
                <a16:creationId xmlns:a16="http://schemas.microsoft.com/office/drawing/2014/main" id="{14F3B906-0D44-41BE-F6B5-C15F4335862E}"/>
              </a:ext>
            </a:extLst>
          </p:cNvPr>
          <p:cNvSpPr/>
          <p:nvPr/>
        </p:nvSpPr>
        <p:spPr>
          <a:xfrm rot="2479914">
            <a:off x="10694349" y="5560694"/>
            <a:ext cx="351186" cy="215237"/>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E952EBD8-F4DA-C987-DC55-D3B548BE44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42778" y="4236789"/>
            <a:ext cx="2073821" cy="2073821"/>
          </a:xfrm>
          <a:prstGeom prst="rect">
            <a:avLst/>
          </a:prstGeom>
        </p:spPr>
      </p:pic>
    </p:spTree>
    <p:extLst>
      <p:ext uri="{BB962C8B-B14F-4D97-AF65-F5344CB8AC3E}">
        <p14:creationId xmlns:p14="http://schemas.microsoft.com/office/powerpoint/2010/main" val="189968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ローチャート: 代替処理 6">
            <a:extLst>
              <a:ext uri="{FF2B5EF4-FFF2-40B4-BE49-F238E27FC236}">
                <a16:creationId xmlns:a16="http://schemas.microsoft.com/office/drawing/2014/main" id="{C0ABD4E9-8896-DA2C-38BE-E50E1DA4AB80}"/>
              </a:ext>
            </a:extLst>
          </p:cNvPr>
          <p:cNvSpPr/>
          <p:nvPr/>
        </p:nvSpPr>
        <p:spPr>
          <a:xfrm>
            <a:off x="163787" y="122412"/>
            <a:ext cx="5932213" cy="641259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en-US" altLang="ja-JP" b="1" dirty="0"/>
          </a:p>
          <a:p>
            <a:pPr algn="ctr"/>
            <a:endParaRPr kumimoji="1" lang="en-US" altLang="ja-JP" b="1" dirty="0"/>
          </a:p>
          <a:p>
            <a:pPr marL="342900" indent="-342900" algn="ctr">
              <a:buAutoNum type="alphaUcPeriod"/>
            </a:pPr>
            <a:r>
              <a:rPr kumimoji="1" lang="ja-JP" altLang="en-US" b="1" dirty="0">
                <a:latin typeface="HG丸ｺﾞｼｯｸM-PRO" panose="020F0600000000000000" pitchFamily="50" charset="-128"/>
                <a:ea typeface="HG丸ｺﾞｼｯｸM-PRO" panose="020F0600000000000000" pitchFamily="50" charset="-128"/>
              </a:rPr>
              <a:t>スポンジの確認</a:t>
            </a:r>
            <a:endParaRPr kumimoji="1" lang="en-US" altLang="ja-JP" b="1" dirty="0">
              <a:latin typeface="HG丸ｺﾞｼｯｸM-PRO" panose="020F0600000000000000" pitchFamily="50" charset="-128"/>
              <a:ea typeface="HG丸ｺﾞｼｯｸM-PRO" panose="020F0600000000000000" pitchFamily="50" charset="-128"/>
            </a:endParaRPr>
          </a:p>
          <a:p>
            <a:pPr algn="ctr"/>
            <a:endParaRPr kumimoji="1"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① 軸の種類</a:t>
            </a:r>
            <a:endParaRPr kumimoji="1"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⇒紙軸とプラスチック軸があり</a:t>
            </a:r>
            <a:r>
              <a:rPr lang="ja-JP" altLang="en-US" b="1" u="sng" dirty="0">
                <a:solidFill>
                  <a:srgbClr val="FF0000"/>
                </a:solidFill>
                <a:latin typeface="HG丸ｺﾞｼｯｸM-PRO" panose="020F0600000000000000" pitchFamily="50" charset="-128"/>
                <a:ea typeface="HG丸ｺﾞｼｯｸM-PRO" panose="020F0600000000000000" pitchFamily="50" charset="-128"/>
              </a:rPr>
              <a:t>紙軸は使い捨て</a:t>
            </a:r>
            <a:endParaRPr lang="en-US" altLang="ja-JP" b="1" u="sng" dirty="0">
              <a:solidFill>
                <a:srgbClr val="FF0000"/>
              </a:solidFill>
              <a:latin typeface="HG丸ｺﾞｼｯｸM-PRO" panose="020F0600000000000000" pitchFamily="50" charset="-128"/>
              <a:ea typeface="HG丸ｺﾞｼｯｸM-PRO" panose="020F0600000000000000" pitchFamily="50" charset="-128"/>
            </a:endParaRPr>
          </a:p>
          <a:p>
            <a:pPr algn="ctr"/>
            <a:endParaRPr kumimoji="1"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② スポンジ部のどこまで軸があるかを確認</a:t>
            </a:r>
            <a:endParaRPr kumimoji="1"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 スポンジ内の軸で</a:t>
            </a:r>
            <a:r>
              <a:rPr lang="ja-JP" altLang="en-US" b="1" dirty="0">
                <a:solidFill>
                  <a:srgbClr val="FF0000"/>
                </a:solidFill>
                <a:latin typeface="HG丸ｺﾞｼｯｸM-PRO" panose="020F0600000000000000" pitchFamily="50" charset="-128"/>
                <a:ea typeface="HG丸ｺﾞｼｯｸM-PRO" panose="020F0600000000000000" pitchFamily="50" charset="-128"/>
              </a:rPr>
              <a:t>口腔内を傷つけないよう</a:t>
            </a:r>
            <a:r>
              <a:rPr lang="ja-JP" altLang="en-US" b="1" dirty="0">
                <a:latin typeface="HG丸ｺﾞｼｯｸM-PRO" panose="020F0600000000000000" pitchFamily="50" charset="-128"/>
                <a:ea typeface="HG丸ｺﾞｼｯｸM-PRO" panose="020F0600000000000000" pitchFamily="50" charset="-128"/>
              </a:rPr>
              <a:t>注意</a:t>
            </a:r>
            <a:endParaRPr lang="en-US" altLang="ja-JP" b="1" dirty="0">
              <a:latin typeface="HG丸ｺﾞｼｯｸM-PRO" panose="020F0600000000000000" pitchFamily="50" charset="-128"/>
              <a:ea typeface="HG丸ｺﾞｼｯｸM-PRO" panose="020F0600000000000000" pitchFamily="50" charset="-128"/>
            </a:endParaRPr>
          </a:p>
          <a:p>
            <a:pPr algn="ctr"/>
            <a:endParaRPr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③ スポンジ部が外れないか軽く引っ張って確認</a:t>
            </a:r>
            <a:endParaRPr kumimoji="1"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 </a:t>
            </a:r>
            <a:r>
              <a:rPr lang="ja-JP" altLang="en-US" b="1" dirty="0">
                <a:solidFill>
                  <a:srgbClr val="FF0000"/>
                </a:solidFill>
                <a:latin typeface="HG丸ｺﾞｼｯｸM-PRO" panose="020F0600000000000000" pitchFamily="50" charset="-128"/>
                <a:ea typeface="HG丸ｺﾞｼｯｸM-PRO" panose="020F0600000000000000" pitchFamily="50" charset="-128"/>
              </a:rPr>
              <a:t>口腔内脱離の防止</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endParaRPr kumimoji="1" lang="en-US" altLang="ja-JP" b="1" dirty="0">
              <a:latin typeface="HG丸ｺﾞｼｯｸM-PRO" panose="020F0600000000000000" pitchFamily="50" charset="-128"/>
              <a:ea typeface="HG丸ｺﾞｼｯｸM-PRO" panose="020F0600000000000000" pitchFamily="50" charset="-128"/>
            </a:endParaRPr>
          </a:p>
          <a:p>
            <a:pPr algn="ctr"/>
            <a:endParaRPr lang="en-US" altLang="ja-JP" b="1" dirty="0">
              <a:latin typeface="HG丸ｺﾞｼｯｸM-PRO" panose="020F0600000000000000" pitchFamily="50" charset="-128"/>
              <a:ea typeface="HG丸ｺﾞｼｯｸM-PRO" panose="020F0600000000000000" pitchFamily="50" charset="-128"/>
            </a:endParaRPr>
          </a:p>
          <a:p>
            <a:pPr algn="ctr"/>
            <a:r>
              <a:rPr lang="en-US" altLang="ja-JP" b="1" dirty="0">
                <a:latin typeface="HG丸ｺﾞｼｯｸM-PRO" panose="020F0600000000000000" pitchFamily="50" charset="-128"/>
                <a:ea typeface="HG丸ｺﾞｼｯｸM-PRO" panose="020F0600000000000000" pitchFamily="50" charset="-128"/>
              </a:rPr>
              <a:t>B.</a:t>
            </a:r>
            <a:r>
              <a:rPr lang="ja-JP" altLang="en-US" b="1" dirty="0">
                <a:latin typeface="HG丸ｺﾞｼｯｸM-PRO" panose="020F0600000000000000" pitchFamily="50" charset="-128"/>
                <a:ea typeface="HG丸ｺﾞｼｯｸM-PRO" panose="020F0600000000000000" pitchFamily="50" charset="-128"/>
              </a:rPr>
              <a:t> スポンジの使い方</a:t>
            </a:r>
            <a:endParaRPr lang="en-US" altLang="ja-JP" b="1" dirty="0">
              <a:latin typeface="HG丸ｺﾞｼｯｸM-PRO" panose="020F0600000000000000" pitchFamily="50" charset="-128"/>
              <a:ea typeface="HG丸ｺﾞｼｯｸM-PRO" panose="020F0600000000000000" pitchFamily="50" charset="-128"/>
            </a:endParaRPr>
          </a:p>
          <a:p>
            <a:pPr algn="ctr"/>
            <a:endParaRPr lang="en-US" altLang="ja-JP" b="1" dirty="0">
              <a:latin typeface="HG丸ｺﾞｼｯｸM-PRO" panose="020F0600000000000000" pitchFamily="50" charset="-128"/>
              <a:ea typeface="HG丸ｺﾞｼｯｸM-PRO" panose="020F0600000000000000" pitchFamily="50" charset="-128"/>
            </a:endParaRPr>
          </a:p>
          <a:p>
            <a:pPr algn="ctr">
              <a:defRPr/>
            </a:pPr>
            <a:r>
              <a:rPr lang="ja-JP" altLang="en-US" b="1" dirty="0">
                <a:latin typeface="HG丸ｺﾞｼｯｸM-PRO" panose="020F0600000000000000" pitchFamily="50" charset="-128"/>
                <a:ea typeface="HG丸ｺﾞｼｯｸM-PRO" panose="020F0600000000000000" pitchFamily="50" charset="-128"/>
              </a:rPr>
              <a:t>㋐ 塗布する時は回転させながらポンポン　</a:t>
            </a:r>
            <a:endParaRPr lang="en-US" altLang="ja-JP" b="1" dirty="0">
              <a:latin typeface="HG丸ｺﾞｼｯｸM-PRO" panose="020F0600000000000000" pitchFamily="50" charset="-128"/>
              <a:ea typeface="HG丸ｺﾞｼｯｸM-PRO" panose="020F0600000000000000" pitchFamily="50" charset="-128"/>
            </a:endParaRPr>
          </a:p>
          <a:p>
            <a:pPr algn="ctr">
              <a:defRPr/>
            </a:pPr>
            <a:endParaRPr lang="en-US" altLang="ja-JP" b="1" dirty="0">
              <a:latin typeface="HG丸ｺﾞｼｯｸM-PRO" panose="020F0600000000000000" pitchFamily="50" charset="-128"/>
              <a:ea typeface="HG丸ｺﾞｼｯｸM-PRO" panose="020F0600000000000000" pitchFamily="50" charset="-128"/>
            </a:endParaRPr>
          </a:p>
          <a:p>
            <a:pPr algn="ctr">
              <a:defRPr/>
            </a:pPr>
            <a:r>
              <a:rPr lang="ja-JP" altLang="en-US" b="1" dirty="0">
                <a:latin typeface="HG丸ｺﾞｼｯｸM-PRO" panose="020F0600000000000000" pitchFamily="50" charset="-128"/>
                <a:ea typeface="HG丸ｺﾞｼｯｸM-PRO" panose="020F0600000000000000" pitchFamily="50" charset="-128"/>
              </a:rPr>
              <a:t>㋑拭い取るときは奥から手前に</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クルクル回転</a:t>
            </a:r>
            <a:endParaRPr lang="en-US" altLang="ja-JP" sz="1800" b="1" dirty="0">
              <a:solidFill>
                <a:srgbClr val="FF0000"/>
              </a:solidFill>
              <a:latin typeface="HG丸ｺﾞｼｯｸM-PRO" panose="020F0600000000000000" pitchFamily="50" charset="-128"/>
              <a:ea typeface="HG丸ｺﾞｼｯｸM-PRO" panose="020F0600000000000000" pitchFamily="50" charset="-128"/>
            </a:endParaRPr>
          </a:p>
          <a:p>
            <a:pPr algn="ctr">
              <a:defRPr/>
            </a:pP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sz="18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スポンジに不織布を巻いて</a:t>
            </a:r>
            <a:r>
              <a:rPr lang="ja-JP" altLang="en-US" sz="1800" b="1" dirty="0">
                <a:solidFill>
                  <a:schemeClr val="tx1"/>
                </a:solidFill>
                <a:latin typeface="HG丸ｺﾞｼｯｸM-PRO" panose="020F0600000000000000" pitchFamily="50" charset="-128"/>
                <a:ea typeface="HG丸ｺﾞｼｯｸM-PRO" panose="020F0600000000000000" pitchFamily="50" charset="-128"/>
              </a:rPr>
              <a:t>拭き取りに</a:t>
            </a:r>
            <a:endParaRPr lang="en-US" altLang="ja-JP" sz="1800" b="1" dirty="0">
              <a:solidFill>
                <a:schemeClr val="tx1"/>
              </a:solidFill>
              <a:latin typeface="HG丸ｺﾞｼｯｸM-PRO" panose="020F0600000000000000" pitchFamily="50" charset="-128"/>
              <a:ea typeface="HG丸ｺﾞｼｯｸM-PRO" panose="020F0600000000000000" pitchFamily="50" charset="-128"/>
            </a:endParaRPr>
          </a:p>
          <a:p>
            <a:pPr algn="ctr">
              <a:defRPr/>
            </a:pPr>
            <a:r>
              <a:rPr lang="ja-JP" altLang="en-US" sz="1800" b="1" dirty="0">
                <a:solidFill>
                  <a:schemeClr val="tx1"/>
                </a:solidFill>
                <a:latin typeface="HG丸ｺﾞｼｯｸM-PRO" panose="020F0600000000000000" pitchFamily="50" charset="-128"/>
                <a:ea typeface="HG丸ｺﾞｼｯｸM-PRO" panose="020F0600000000000000" pitchFamily="50" charset="-128"/>
              </a:rPr>
              <a:t>使っても</a:t>
            </a:r>
            <a:r>
              <a:rPr lang="en-US" altLang="ja-JP" sz="1800" b="1" dirty="0">
                <a:solidFill>
                  <a:schemeClr val="tx1"/>
                </a:solidFill>
                <a:latin typeface="HG丸ｺﾞｼｯｸM-PRO" panose="020F0600000000000000" pitchFamily="50" charset="-128"/>
                <a:ea typeface="HG丸ｺﾞｼｯｸM-PRO" panose="020F0600000000000000" pitchFamily="50" charset="-128"/>
              </a:rPr>
              <a:t>OK</a:t>
            </a:r>
          </a:p>
          <a:p>
            <a:pPr algn="ctr"/>
            <a:r>
              <a:rPr lang="ja-JP" altLang="en-US" b="1" dirty="0">
                <a:solidFill>
                  <a:srgbClr val="002060"/>
                </a:solidFill>
                <a:latin typeface="HG丸ｺﾞｼｯｸM-PRO" panose="020F0600000000000000" pitchFamily="50" charset="-128"/>
                <a:ea typeface="HG丸ｺﾞｼｯｸM-PRO" panose="020F0600000000000000" pitchFamily="50" charset="-128"/>
              </a:rPr>
              <a:t> </a:t>
            </a:r>
            <a:endParaRPr kumimoji="1"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10" name="吹き出し: 四角形 9">
            <a:extLst>
              <a:ext uri="{FF2B5EF4-FFF2-40B4-BE49-F238E27FC236}">
                <a16:creationId xmlns:a16="http://schemas.microsoft.com/office/drawing/2014/main" id="{9058E361-DC0A-DD56-4D4A-F1BDFF91F05E}"/>
              </a:ext>
            </a:extLst>
          </p:cNvPr>
          <p:cNvSpPr/>
          <p:nvPr/>
        </p:nvSpPr>
        <p:spPr>
          <a:xfrm>
            <a:off x="1381812" y="222700"/>
            <a:ext cx="3600386" cy="526517"/>
          </a:xfrm>
          <a:prstGeom prst="wedgeRectCallout">
            <a:avLst>
              <a:gd name="adj1" fmla="val 48461"/>
              <a:gd name="adj2" fmla="val -3714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＜口腔ケアスポンジ＞</a:t>
            </a:r>
            <a:endParaRPr kumimoji="1" lang="en-US" altLang="ja-JP" sz="2400" b="1" dirty="0">
              <a:latin typeface="HG丸ｺﾞｼｯｸM-PRO" panose="020F0600000000000000" pitchFamily="50" charset="-128"/>
              <a:ea typeface="HG丸ｺﾞｼｯｸM-PRO" panose="020F0600000000000000" pitchFamily="50" charset="-128"/>
            </a:endParaRPr>
          </a:p>
        </p:txBody>
      </p:sp>
      <p:sp>
        <p:nvSpPr>
          <p:cNvPr id="2" name="フローチャート: 代替処理 1">
            <a:extLst>
              <a:ext uri="{FF2B5EF4-FFF2-40B4-BE49-F238E27FC236}">
                <a16:creationId xmlns:a16="http://schemas.microsoft.com/office/drawing/2014/main" id="{33A39B88-5B16-E461-EE80-6978754DAE45}"/>
              </a:ext>
            </a:extLst>
          </p:cNvPr>
          <p:cNvSpPr/>
          <p:nvPr/>
        </p:nvSpPr>
        <p:spPr>
          <a:xfrm>
            <a:off x="6096000" y="122412"/>
            <a:ext cx="5932213" cy="6412598"/>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en-US" altLang="ja-JP" b="1" dirty="0"/>
          </a:p>
          <a:p>
            <a:pPr algn="ctr"/>
            <a:r>
              <a:rPr kumimoji="1" lang="ja-JP" altLang="en-US" b="1" dirty="0">
                <a:latin typeface="HG丸ｺﾞｼｯｸM-PRO" panose="020F0600000000000000" pitchFamily="50" charset="-128"/>
                <a:ea typeface="HG丸ｺﾞｼｯｸM-PRO" panose="020F0600000000000000" pitchFamily="50" charset="-128"/>
              </a:rPr>
              <a:t>① スポンジの種類による触感確認</a:t>
            </a:r>
            <a:endParaRPr kumimoji="1"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solidFill>
                  <a:srgbClr val="7030A0"/>
                </a:solidFill>
                <a:latin typeface="HG丸ｺﾞｼｯｸM-PRO" panose="020F0600000000000000" pitchFamily="50" charset="-128"/>
                <a:ea typeface="HG丸ｺﾞｼｯｸM-PRO" panose="020F0600000000000000" pitchFamily="50" charset="-128"/>
              </a:rPr>
              <a:t>アルコール綿布</a:t>
            </a:r>
            <a:r>
              <a:rPr kumimoji="1" lang="ja-JP" altLang="en-US" b="1" dirty="0">
                <a:latin typeface="HG丸ｺﾞｼｯｸM-PRO" panose="020F0600000000000000" pitchFamily="50" charset="-128"/>
                <a:ea typeface="HG丸ｺﾞｼｯｸM-PRO" panose="020F0600000000000000" pitchFamily="50" charset="-128"/>
              </a:rPr>
              <a:t>で腕の内側を消毒</a:t>
            </a:r>
            <a:endParaRPr kumimoji="1"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⇒スポンジの目違う</a:t>
            </a:r>
            <a:r>
              <a:rPr lang="en-US" altLang="ja-JP" b="1" dirty="0">
                <a:solidFill>
                  <a:srgbClr val="7030A0"/>
                </a:solidFill>
                <a:latin typeface="HG丸ｺﾞｼｯｸM-PRO" panose="020F0600000000000000" pitchFamily="50" charset="-128"/>
                <a:ea typeface="HG丸ｺﾞｼｯｸM-PRO" panose="020F0600000000000000" pitchFamily="50" charset="-128"/>
              </a:rPr>
              <a:t>2</a:t>
            </a:r>
            <a:r>
              <a:rPr lang="ja-JP" altLang="en-US" b="1" dirty="0">
                <a:solidFill>
                  <a:srgbClr val="7030A0"/>
                </a:solidFill>
                <a:latin typeface="HG丸ｺﾞｼｯｸM-PRO" panose="020F0600000000000000" pitchFamily="50" charset="-128"/>
                <a:ea typeface="HG丸ｺﾞｼｯｸM-PRO" panose="020F0600000000000000" pitchFamily="50" charset="-128"/>
              </a:rPr>
              <a:t>種類のスポンジ</a:t>
            </a:r>
            <a:r>
              <a:rPr lang="ja-JP" altLang="en-US" b="1" dirty="0">
                <a:latin typeface="HG丸ｺﾞｼｯｸM-PRO" panose="020F0600000000000000" pitchFamily="50" charset="-128"/>
                <a:ea typeface="HG丸ｺﾞｼｯｸM-PRO" panose="020F0600000000000000" pitchFamily="50" charset="-128"/>
              </a:rPr>
              <a:t>で腕の内側をスライドして</a:t>
            </a:r>
            <a:r>
              <a:rPr lang="ja-JP" altLang="en-US" b="1" dirty="0">
                <a:solidFill>
                  <a:srgbClr val="FF0000"/>
                </a:solidFill>
                <a:latin typeface="HG丸ｺﾞｼｯｸM-PRO" panose="020F0600000000000000" pitchFamily="50" charset="-128"/>
                <a:ea typeface="HG丸ｺﾞｼｯｸM-PRO" panose="020F0600000000000000" pitchFamily="50" charset="-128"/>
              </a:rPr>
              <a:t>感触の違いを確認</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342900" indent="-342900" algn="ctr">
              <a:buAutoNum type="circleNumDbPlain" startAt="2"/>
            </a:pPr>
            <a:r>
              <a:rPr kumimoji="1" lang="en-US" altLang="ja-JP" b="1" dirty="0">
                <a:latin typeface="HG丸ｺﾞｼｯｸM-PRO" panose="020F0600000000000000" pitchFamily="50" charset="-128"/>
                <a:ea typeface="HG丸ｺﾞｼｯｸM-PRO" panose="020F0600000000000000" pitchFamily="50" charset="-128"/>
              </a:rPr>
              <a:t>a</a:t>
            </a:r>
            <a:r>
              <a:rPr kumimoji="1" lang="ja-JP" altLang="en-US" b="1" dirty="0">
                <a:latin typeface="HG丸ｺﾞｼｯｸM-PRO" panose="020F0600000000000000" pitchFamily="50" charset="-128"/>
                <a:ea typeface="HG丸ｺﾞｼｯｸM-PRO" panose="020F0600000000000000" pitchFamily="50" charset="-128"/>
              </a:rPr>
              <a:t> </a:t>
            </a:r>
            <a:r>
              <a:rPr kumimoji="1" lang="ja-JP" altLang="en-US" b="1" dirty="0">
                <a:solidFill>
                  <a:schemeClr val="accent5"/>
                </a:solidFill>
                <a:latin typeface="HG丸ｺﾞｼｯｸM-PRO" panose="020F0600000000000000" pitchFamily="50" charset="-128"/>
                <a:ea typeface="HG丸ｺﾞｼｯｸM-PRO" panose="020F0600000000000000" pitchFamily="50" charset="-128"/>
              </a:rPr>
              <a:t>乾燥したスポンジ</a:t>
            </a:r>
            <a:r>
              <a:rPr kumimoji="1" lang="ja-JP" altLang="en-US" b="1" dirty="0">
                <a:latin typeface="HG丸ｺﾞｼｯｸM-PRO" panose="020F0600000000000000" pitchFamily="50" charset="-128"/>
                <a:ea typeface="HG丸ｺﾞｼｯｸM-PRO" panose="020F0600000000000000" pitchFamily="50" charset="-128"/>
              </a:rPr>
              <a:t>のままで口蓋粘膜に当て　　　  </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乾燥したスポンジでの粘膜の痛みを体験</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　</a:t>
            </a:r>
            <a:r>
              <a:rPr lang="en-US" altLang="ja-JP" b="1" dirty="0">
                <a:latin typeface="HG丸ｺﾞｼｯｸM-PRO" panose="020F0600000000000000" pitchFamily="50" charset="-128"/>
                <a:ea typeface="HG丸ｺﾞｼｯｸM-PRO" panose="020F0600000000000000" pitchFamily="50" charset="-128"/>
              </a:rPr>
              <a:t>b</a:t>
            </a:r>
            <a:r>
              <a:rPr lang="ja-JP" altLang="en-US" b="1" dirty="0">
                <a:latin typeface="HG丸ｺﾞｼｯｸM-PRO" panose="020F0600000000000000" pitchFamily="50" charset="-128"/>
                <a:ea typeface="HG丸ｺﾞｼｯｸM-PRO" panose="020F0600000000000000" pitchFamily="50" charset="-128"/>
              </a:rPr>
              <a:t> スポンジを立てて齦頬移行部を強めにスライ</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　　ドし</a:t>
            </a:r>
            <a:r>
              <a:rPr lang="ja-JP" altLang="en-US" b="1" dirty="0">
                <a:solidFill>
                  <a:srgbClr val="FF0000"/>
                </a:solidFill>
                <a:latin typeface="HG丸ｺﾞｼｯｸM-PRO" panose="020F0600000000000000" pitchFamily="50" charset="-128"/>
                <a:ea typeface="HG丸ｺﾞｼｯｸM-PRO" panose="020F0600000000000000" pitchFamily="50" charset="-128"/>
              </a:rPr>
              <a:t>軸先端が粘膜に当たった時の痛みを体験</a:t>
            </a:r>
            <a:endParaRPr kumimoji="1"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③ 左手の甲に着色した水を付けオブラートを付着</a:t>
            </a:r>
            <a:endParaRPr kumimoji="1"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⇒塗布する際には回転させながらポンポン塗布</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⇒除去する際には手前に回転させながら汚れをペーパータオルで除去。洗い用コップで洗って絞り清潔な方のコップで水を含ませ軽く絞って再開</a:t>
            </a:r>
            <a:endParaRPr lang="en-US" altLang="ja-JP" b="1" dirty="0">
              <a:latin typeface="HG丸ｺﾞｼｯｸM-PRO" panose="020F0600000000000000" pitchFamily="50" charset="-128"/>
              <a:ea typeface="HG丸ｺﾞｼｯｸM-PRO" panose="020F0600000000000000" pitchFamily="50" charset="-128"/>
            </a:endParaRPr>
          </a:p>
          <a:p>
            <a:pPr algn="ctr"/>
            <a:endParaRPr lang="en-US" altLang="ja-JP" b="1" u="sng"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b="1" u="sng" dirty="0">
                <a:solidFill>
                  <a:srgbClr val="FF0000"/>
                </a:solidFill>
                <a:latin typeface="HG丸ｺﾞｼｯｸM-PRO" panose="020F0600000000000000" pitchFamily="50" charset="-128"/>
                <a:ea typeface="HG丸ｺﾞｼｯｸM-PRO" panose="020F0600000000000000" pitchFamily="50" charset="-128"/>
              </a:rPr>
              <a:t>＊ジェルを塊で付着させないように手の甲で伸ばしながらスポンジに取って塗布、指でも</a:t>
            </a:r>
            <a:r>
              <a:rPr lang="en-US" altLang="ja-JP" b="1" u="sng" dirty="0">
                <a:solidFill>
                  <a:srgbClr val="FF0000"/>
                </a:solidFill>
                <a:latin typeface="HG丸ｺﾞｼｯｸM-PRO" panose="020F0600000000000000" pitchFamily="50" charset="-128"/>
                <a:ea typeface="HG丸ｺﾞｼｯｸM-PRO" panose="020F0600000000000000" pitchFamily="50" charset="-128"/>
              </a:rPr>
              <a:t>OK</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 name="吹き出し: 四角形 2">
            <a:extLst>
              <a:ext uri="{FF2B5EF4-FFF2-40B4-BE49-F238E27FC236}">
                <a16:creationId xmlns:a16="http://schemas.microsoft.com/office/drawing/2014/main" id="{923E4620-C577-EB5F-66C5-9002E67DAEE8}"/>
              </a:ext>
            </a:extLst>
          </p:cNvPr>
          <p:cNvSpPr/>
          <p:nvPr/>
        </p:nvSpPr>
        <p:spPr>
          <a:xfrm>
            <a:off x="7314025" y="222701"/>
            <a:ext cx="3600386" cy="526517"/>
          </a:xfrm>
          <a:prstGeom prst="wedgeRectCallout">
            <a:avLst>
              <a:gd name="adj1" fmla="val 48461"/>
              <a:gd name="adj2" fmla="val -3714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＜使い方の実習＞</a:t>
            </a:r>
            <a:endParaRPr kumimoji="1" lang="en-US" altLang="ja-JP"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060660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2353</TotalTime>
  <Words>2181</Words>
  <Application>Microsoft Office PowerPoint</Application>
  <PresentationFormat>ワイド画面</PresentationFormat>
  <Paragraphs>341</Paragraphs>
  <Slides>11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HG丸ｺﾞｼｯｸM-PRO</vt:lpstr>
      <vt:lpstr>HG創英角ﾎﾟｯﾌﾟ体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千恵美 今田</dc:creator>
  <cp:lastModifiedBy>千恵美 今田</cp:lastModifiedBy>
  <cp:revision>4</cp:revision>
  <cp:lastPrinted>2025-01-21T01:05:52Z</cp:lastPrinted>
  <dcterms:created xsi:type="dcterms:W3CDTF">2024-06-18T14:22:00Z</dcterms:created>
  <dcterms:modified xsi:type="dcterms:W3CDTF">2025-01-21T01:20:00Z</dcterms:modified>
</cp:coreProperties>
</file>