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064" r:id="rId1"/>
  </p:sldMasterIdLst>
  <p:notesMasterIdLst>
    <p:notesMasterId r:id="rId24"/>
  </p:notesMasterIdLst>
  <p:handoutMasterIdLst>
    <p:handoutMasterId r:id="rId25"/>
  </p:handoutMasterIdLst>
  <p:sldIdLst>
    <p:sldId id="603" r:id="rId2"/>
    <p:sldId id="637" r:id="rId3"/>
    <p:sldId id="641" r:id="rId4"/>
    <p:sldId id="595" r:id="rId5"/>
    <p:sldId id="742" r:id="rId6"/>
    <p:sldId id="741" r:id="rId7"/>
    <p:sldId id="743" r:id="rId8"/>
    <p:sldId id="700" r:id="rId9"/>
    <p:sldId id="706" r:id="rId10"/>
    <p:sldId id="693" r:id="rId11"/>
    <p:sldId id="723" r:id="rId12"/>
    <p:sldId id="401" r:id="rId13"/>
    <p:sldId id="382" r:id="rId14"/>
    <p:sldId id="740" r:id="rId15"/>
    <p:sldId id="721" r:id="rId16"/>
    <p:sldId id="564" r:id="rId17"/>
    <p:sldId id="526" r:id="rId18"/>
    <p:sldId id="612" r:id="rId19"/>
    <p:sldId id="581" r:id="rId20"/>
    <p:sldId id="631" r:id="rId21"/>
    <p:sldId id="677" r:id="rId22"/>
    <p:sldId id="630" r:id="rId23"/>
  </p:sldIdLst>
  <p:sldSz cx="9144000" cy="6858000" type="screen4x3"/>
  <p:notesSz cx="6888163" cy="100187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ＭＳ ゴシック" panose="020B0609070205080204" pitchFamily="49" charset="-128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今田 千恵美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3B1"/>
    <a:srgbClr val="FDAEA1"/>
    <a:srgbClr val="E5B7E7"/>
    <a:srgbClr val="FFCC00"/>
    <a:srgbClr val="0000FF"/>
    <a:srgbClr val="FF00FF"/>
    <a:srgbClr val="FAAA8A"/>
    <a:srgbClr val="FF33CC"/>
    <a:srgbClr val="FF5050"/>
    <a:srgbClr val="A6F8C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DF4FB9-07B2-4BEE-8C53-EAEBE2ABB23F}" v="83" dt="2025-01-21T00:53:44.872"/>
    <p1510:client id="{D087CAAA-4D31-43D1-9E9E-904BCC623461}" v="104" dt="2025-01-20T07:22:22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5" y="261"/>
      </p:cViewPr>
      <p:guideLst>
        <p:guide orient="horz" pos="2115"/>
        <p:guide pos="28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655F0-88A7-4315-A5F4-AD9A7A2F5CF0}" type="doc">
      <dgm:prSet loTypeId="urn:microsoft.com/office/officeart/2005/8/layout/vList6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kumimoji="1" lang="ja-JP" altLang="en-US"/>
        </a:p>
      </dgm:t>
    </dgm:pt>
    <dgm:pt modelId="{420610C4-F96B-4934-A8B9-3D87C74BA7F9}">
      <dgm:prSet phldrT="[テキスト]"/>
      <dgm:spPr/>
      <dgm:t>
        <a:bodyPr/>
        <a:lstStyle/>
        <a:p>
          <a:r>
            <a:rPr kumimoji="1" lang="ja-JP" altLang="en-US" dirty="0"/>
            <a:t>お口の</a:t>
          </a:r>
          <a:endParaRPr kumimoji="1" lang="en-US" altLang="ja-JP" dirty="0"/>
        </a:p>
        <a:p>
          <a:r>
            <a:rPr kumimoji="1" lang="ja-JP" altLang="en-US" u="sng" dirty="0"/>
            <a:t>菌</a:t>
          </a:r>
        </a:p>
      </dgm:t>
    </dgm:pt>
    <dgm:pt modelId="{8D304A2B-5692-4AF0-A829-D20E8C8EB92E}" type="parTrans" cxnId="{76F508A2-9180-4DBC-931D-D2667F12811A}">
      <dgm:prSet/>
      <dgm:spPr/>
      <dgm:t>
        <a:bodyPr/>
        <a:lstStyle/>
        <a:p>
          <a:endParaRPr kumimoji="1" lang="ja-JP" altLang="en-US"/>
        </a:p>
      </dgm:t>
    </dgm:pt>
    <dgm:pt modelId="{1A3ADC1E-8331-4678-9574-18DBFEB50EE1}" type="sibTrans" cxnId="{76F508A2-9180-4DBC-931D-D2667F12811A}">
      <dgm:prSet/>
      <dgm:spPr/>
      <dgm:t>
        <a:bodyPr/>
        <a:lstStyle/>
        <a:p>
          <a:endParaRPr kumimoji="1" lang="ja-JP" altLang="en-US"/>
        </a:p>
      </dgm:t>
    </dgm:pt>
    <dgm:pt modelId="{1F8BF27A-30CE-49FD-A9D9-B0471AF19246}">
      <dgm:prSet phldrT="[テキスト]" custT="1"/>
      <dgm:spPr/>
      <dgm:t>
        <a:bodyPr anchor="ctr" anchorCtr="0"/>
        <a:lstStyle/>
        <a:p>
          <a:r>
            <a:rPr kumimoji="1" lang="ja-JP" altLang="en-US" sz="3200" dirty="0"/>
            <a:t>歯周病菌</a:t>
          </a:r>
        </a:p>
      </dgm:t>
    </dgm:pt>
    <dgm:pt modelId="{625303FC-4972-4589-A734-2E246A1A74E5}" type="parTrans" cxnId="{42CCFADC-A46C-473E-AAB2-C9EE31E9B533}">
      <dgm:prSet/>
      <dgm:spPr/>
      <dgm:t>
        <a:bodyPr/>
        <a:lstStyle/>
        <a:p>
          <a:endParaRPr kumimoji="1" lang="ja-JP" altLang="en-US"/>
        </a:p>
      </dgm:t>
    </dgm:pt>
    <dgm:pt modelId="{58E200C7-2ADB-4D72-81C2-0455B316F4FC}" type="sibTrans" cxnId="{42CCFADC-A46C-473E-AAB2-C9EE31E9B533}">
      <dgm:prSet/>
      <dgm:spPr/>
      <dgm:t>
        <a:bodyPr/>
        <a:lstStyle/>
        <a:p>
          <a:endParaRPr kumimoji="1" lang="ja-JP" altLang="en-US"/>
        </a:p>
      </dgm:t>
    </dgm:pt>
    <dgm:pt modelId="{B510FD0E-496C-4EA2-B9D6-BF0F37CEE162}">
      <dgm:prSet phldrT="[テキスト]"/>
      <dgm:spPr/>
      <dgm:t>
        <a:bodyPr/>
        <a:lstStyle/>
        <a:p>
          <a:r>
            <a:rPr kumimoji="1" lang="ja-JP" altLang="en-US" dirty="0"/>
            <a:t>お口の</a:t>
          </a:r>
          <a:endParaRPr kumimoji="1" lang="en-US" altLang="ja-JP" dirty="0"/>
        </a:p>
        <a:p>
          <a:r>
            <a:rPr kumimoji="1" lang="ja-JP" altLang="en-US" u="sng" dirty="0"/>
            <a:t>機能</a:t>
          </a:r>
        </a:p>
      </dgm:t>
    </dgm:pt>
    <dgm:pt modelId="{F3EDFBBA-9BDA-4105-AC20-4C545D820068}" type="parTrans" cxnId="{0B1F1648-9B29-4A62-A021-0C5571D8A11B}">
      <dgm:prSet/>
      <dgm:spPr/>
      <dgm:t>
        <a:bodyPr/>
        <a:lstStyle/>
        <a:p>
          <a:endParaRPr kumimoji="1" lang="ja-JP" altLang="en-US"/>
        </a:p>
      </dgm:t>
    </dgm:pt>
    <dgm:pt modelId="{0535F6AD-7B3C-4FFB-9309-2BDAED881CC7}" type="sibTrans" cxnId="{0B1F1648-9B29-4A62-A021-0C5571D8A11B}">
      <dgm:prSet/>
      <dgm:spPr/>
      <dgm:t>
        <a:bodyPr/>
        <a:lstStyle/>
        <a:p>
          <a:endParaRPr kumimoji="1" lang="ja-JP" altLang="en-US"/>
        </a:p>
      </dgm:t>
    </dgm:pt>
    <dgm:pt modelId="{246D9681-C685-4B44-83D6-189DBB17E527}">
      <dgm:prSet phldrT="[テキスト]" custT="1"/>
      <dgm:spPr/>
      <dgm:t>
        <a:bodyPr anchor="ctr" anchorCtr="0"/>
        <a:lstStyle/>
        <a:p>
          <a:r>
            <a:rPr kumimoji="1" lang="ja-JP" altLang="en-US" sz="3200" dirty="0"/>
            <a:t>残歯数・位置</a:t>
          </a:r>
        </a:p>
      </dgm:t>
    </dgm:pt>
    <dgm:pt modelId="{98125E44-ED47-4A82-BA77-CE22876683A2}" type="parTrans" cxnId="{9A3657CA-0464-4671-9672-B59F7B006478}">
      <dgm:prSet/>
      <dgm:spPr/>
      <dgm:t>
        <a:bodyPr/>
        <a:lstStyle/>
        <a:p>
          <a:endParaRPr kumimoji="1" lang="ja-JP" altLang="en-US"/>
        </a:p>
      </dgm:t>
    </dgm:pt>
    <dgm:pt modelId="{37D9D696-9377-4F7E-9BCC-459039645163}" type="sibTrans" cxnId="{9A3657CA-0464-4671-9672-B59F7B006478}">
      <dgm:prSet/>
      <dgm:spPr/>
      <dgm:t>
        <a:bodyPr/>
        <a:lstStyle/>
        <a:p>
          <a:endParaRPr kumimoji="1" lang="ja-JP" altLang="en-US"/>
        </a:p>
      </dgm:t>
    </dgm:pt>
    <dgm:pt modelId="{04935427-C6EE-4557-B150-BE9D36CF49A9}">
      <dgm:prSet phldrT="[テキスト]" custT="1"/>
      <dgm:spPr/>
      <dgm:t>
        <a:bodyPr anchor="ctr" anchorCtr="0"/>
        <a:lstStyle/>
        <a:p>
          <a:r>
            <a:rPr kumimoji="1" lang="ja-JP" altLang="en-US" sz="3200" dirty="0"/>
            <a:t>咬み合わせ</a:t>
          </a:r>
        </a:p>
      </dgm:t>
    </dgm:pt>
    <dgm:pt modelId="{61A69FA8-EF03-43BE-96C0-3C02A4E2923C}" type="parTrans" cxnId="{7CBE63D1-F93D-4F5A-ABAE-6EFEAD6E0E61}">
      <dgm:prSet/>
      <dgm:spPr/>
      <dgm:t>
        <a:bodyPr/>
        <a:lstStyle/>
        <a:p>
          <a:endParaRPr kumimoji="1" lang="ja-JP" altLang="en-US"/>
        </a:p>
      </dgm:t>
    </dgm:pt>
    <dgm:pt modelId="{DB239ADA-401C-4FAB-B870-8DBA55524088}" type="sibTrans" cxnId="{7CBE63D1-F93D-4F5A-ABAE-6EFEAD6E0E61}">
      <dgm:prSet/>
      <dgm:spPr/>
      <dgm:t>
        <a:bodyPr/>
        <a:lstStyle/>
        <a:p>
          <a:endParaRPr kumimoji="1" lang="ja-JP" altLang="en-US"/>
        </a:p>
      </dgm:t>
    </dgm:pt>
    <dgm:pt modelId="{A22E737B-6A5A-465D-A0AC-4C3B9E70025D}">
      <dgm:prSet phldrT="[テキスト]" custT="1"/>
      <dgm:spPr/>
      <dgm:t>
        <a:bodyPr anchor="ctr" anchorCtr="0"/>
        <a:lstStyle/>
        <a:p>
          <a:r>
            <a:rPr kumimoji="1" lang="ja-JP" altLang="en-US" sz="3200" dirty="0"/>
            <a:t>歯垢・舌苔</a:t>
          </a:r>
        </a:p>
      </dgm:t>
    </dgm:pt>
    <dgm:pt modelId="{7A4D5A4A-2310-4BA8-A63C-B036CFE80CEF}" type="parTrans" cxnId="{16DB34E7-033A-4530-B2CF-26960AE61622}">
      <dgm:prSet/>
      <dgm:spPr/>
      <dgm:t>
        <a:bodyPr/>
        <a:lstStyle/>
        <a:p>
          <a:endParaRPr kumimoji="1" lang="ja-JP" altLang="en-US"/>
        </a:p>
      </dgm:t>
    </dgm:pt>
    <dgm:pt modelId="{77123AC6-30D0-46D6-B6D0-6EB8DEB692E5}" type="sibTrans" cxnId="{16DB34E7-033A-4530-B2CF-26960AE61622}">
      <dgm:prSet/>
      <dgm:spPr/>
      <dgm:t>
        <a:bodyPr/>
        <a:lstStyle/>
        <a:p>
          <a:endParaRPr kumimoji="1" lang="ja-JP" altLang="en-US"/>
        </a:p>
      </dgm:t>
    </dgm:pt>
    <dgm:pt modelId="{0FA2B2FF-6753-4C53-AB72-D30F3C6C059C}" type="pres">
      <dgm:prSet presAssocID="{B94655F0-88A7-4315-A5F4-AD9A7A2F5CF0}" presName="Name0" presStyleCnt="0">
        <dgm:presLayoutVars>
          <dgm:dir/>
          <dgm:animLvl val="lvl"/>
          <dgm:resizeHandles/>
        </dgm:presLayoutVars>
      </dgm:prSet>
      <dgm:spPr/>
    </dgm:pt>
    <dgm:pt modelId="{0F710B5C-68FF-420F-9A3A-70FEC7DF3FAC}" type="pres">
      <dgm:prSet presAssocID="{420610C4-F96B-4934-A8B9-3D87C74BA7F9}" presName="linNode" presStyleCnt="0"/>
      <dgm:spPr/>
    </dgm:pt>
    <dgm:pt modelId="{74AD9036-2D8B-4B10-8AFF-0611A2D1C0DE}" type="pres">
      <dgm:prSet presAssocID="{420610C4-F96B-4934-A8B9-3D87C74BA7F9}" presName="parentShp" presStyleLbl="node1" presStyleIdx="0" presStyleCnt="2">
        <dgm:presLayoutVars>
          <dgm:bulletEnabled val="1"/>
        </dgm:presLayoutVars>
      </dgm:prSet>
      <dgm:spPr/>
    </dgm:pt>
    <dgm:pt modelId="{FE768BBF-11B1-431B-82F3-36D716489789}" type="pres">
      <dgm:prSet presAssocID="{420610C4-F96B-4934-A8B9-3D87C74BA7F9}" presName="childShp" presStyleLbl="bgAccFollowNode1" presStyleIdx="0" presStyleCnt="2">
        <dgm:presLayoutVars>
          <dgm:bulletEnabled val="1"/>
        </dgm:presLayoutVars>
      </dgm:prSet>
      <dgm:spPr/>
    </dgm:pt>
    <dgm:pt modelId="{9419F3E8-8E1E-4E29-A611-A00FA085BA00}" type="pres">
      <dgm:prSet presAssocID="{1A3ADC1E-8331-4678-9574-18DBFEB50EE1}" presName="spacing" presStyleCnt="0"/>
      <dgm:spPr/>
    </dgm:pt>
    <dgm:pt modelId="{2A6C4DD8-AF29-4C25-BB8B-ADF50C88D252}" type="pres">
      <dgm:prSet presAssocID="{B510FD0E-496C-4EA2-B9D6-BF0F37CEE162}" presName="linNode" presStyleCnt="0"/>
      <dgm:spPr/>
    </dgm:pt>
    <dgm:pt modelId="{98383933-AADD-4CEB-8D02-D27A6A0E985B}" type="pres">
      <dgm:prSet presAssocID="{B510FD0E-496C-4EA2-B9D6-BF0F37CEE162}" presName="parentShp" presStyleLbl="node1" presStyleIdx="1" presStyleCnt="2">
        <dgm:presLayoutVars>
          <dgm:bulletEnabled val="1"/>
        </dgm:presLayoutVars>
      </dgm:prSet>
      <dgm:spPr/>
    </dgm:pt>
    <dgm:pt modelId="{54AB1D5C-974B-4610-A028-DBC5FDCFC540}" type="pres">
      <dgm:prSet presAssocID="{B510FD0E-496C-4EA2-B9D6-BF0F37CEE16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223C531A-EA8E-4DCC-BADB-9EC486684CC6}" type="presOf" srcId="{B510FD0E-496C-4EA2-B9D6-BF0F37CEE162}" destId="{98383933-AADD-4CEB-8D02-D27A6A0E985B}" srcOrd="0" destOrd="0" presId="urn:microsoft.com/office/officeart/2005/8/layout/vList6"/>
    <dgm:cxn modelId="{24ED8A28-9A30-44D5-9CF7-D2836B229607}" type="presOf" srcId="{B94655F0-88A7-4315-A5F4-AD9A7A2F5CF0}" destId="{0FA2B2FF-6753-4C53-AB72-D30F3C6C059C}" srcOrd="0" destOrd="0" presId="urn:microsoft.com/office/officeart/2005/8/layout/vList6"/>
    <dgm:cxn modelId="{BFBB4729-A6C7-4D4E-B697-F6DFDF3D8E6B}" type="presOf" srcId="{246D9681-C685-4B44-83D6-189DBB17E527}" destId="{54AB1D5C-974B-4610-A028-DBC5FDCFC540}" srcOrd="0" destOrd="0" presId="urn:microsoft.com/office/officeart/2005/8/layout/vList6"/>
    <dgm:cxn modelId="{4549B532-E46E-483F-8E2A-1530AEC2CC22}" type="presOf" srcId="{420610C4-F96B-4934-A8B9-3D87C74BA7F9}" destId="{74AD9036-2D8B-4B10-8AFF-0611A2D1C0DE}" srcOrd="0" destOrd="0" presId="urn:microsoft.com/office/officeart/2005/8/layout/vList6"/>
    <dgm:cxn modelId="{0B1F1648-9B29-4A62-A021-0C5571D8A11B}" srcId="{B94655F0-88A7-4315-A5F4-AD9A7A2F5CF0}" destId="{B510FD0E-496C-4EA2-B9D6-BF0F37CEE162}" srcOrd="1" destOrd="0" parTransId="{F3EDFBBA-9BDA-4105-AC20-4C545D820068}" sibTransId="{0535F6AD-7B3C-4FFB-9309-2BDAED881CC7}"/>
    <dgm:cxn modelId="{A109C449-2C8B-4E31-8BD8-092B9C276217}" type="presOf" srcId="{04935427-C6EE-4557-B150-BE9D36CF49A9}" destId="{54AB1D5C-974B-4610-A028-DBC5FDCFC540}" srcOrd="0" destOrd="1" presId="urn:microsoft.com/office/officeart/2005/8/layout/vList6"/>
    <dgm:cxn modelId="{76F508A2-9180-4DBC-931D-D2667F12811A}" srcId="{B94655F0-88A7-4315-A5F4-AD9A7A2F5CF0}" destId="{420610C4-F96B-4934-A8B9-3D87C74BA7F9}" srcOrd="0" destOrd="0" parTransId="{8D304A2B-5692-4AF0-A829-D20E8C8EB92E}" sibTransId="{1A3ADC1E-8331-4678-9574-18DBFEB50EE1}"/>
    <dgm:cxn modelId="{9A3657CA-0464-4671-9672-B59F7B006478}" srcId="{B510FD0E-496C-4EA2-B9D6-BF0F37CEE162}" destId="{246D9681-C685-4B44-83D6-189DBB17E527}" srcOrd="0" destOrd="0" parTransId="{98125E44-ED47-4A82-BA77-CE22876683A2}" sibTransId="{37D9D696-9377-4F7E-9BCC-459039645163}"/>
    <dgm:cxn modelId="{7CBE63D1-F93D-4F5A-ABAE-6EFEAD6E0E61}" srcId="{B510FD0E-496C-4EA2-B9D6-BF0F37CEE162}" destId="{04935427-C6EE-4557-B150-BE9D36CF49A9}" srcOrd="1" destOrd="0" parTransId="{61A69FA8-EF03-43BE-96C0-3C02A4E2923C}" sibTransId="{DB239ADA-401C-4FAB-B870-8DBA55524088}"/>
    <dgm:cxn modelId="{42CCFADC-A46C-473E-AAB2-C9EE31E9B533}" srcId="{420610C4-F96B-4934-A8B9-3D87C74BA7F9}" destId="{1F8BF27A-30CE-49FD-A9D9-B0471AF19246}" srcOrd="0" destOrd="0" parTransId="{625303FC-4972-4589-A734-2E246A1A74E5}" sibTransId="{58E200C7-2ADB-4D72-81C2-0455B316F4FC}"/>
    <dgm:cxn modelId="{38D8D3E0-48E1-47BC-B7CF-7A9400055CE7}" type="presOf" srcId="{A22E737B-6A5A-465D-A0AC-4C3B9E70025D}" destId="{FE768BBF-11B1-431B-82F3-36D716489789}" srcOrd="0" destOrd="1" presId="urn:microsoft.com/office/officeart/2005/8/layout/vList6"/>
    <dgm:cxn modelId="{16DB34E7-033A-4530-B2CF-26960AE61622}" srcId="{420610C4-F96B-4934-A8B9-3D87C74BA7F9}" destId="{A22E737B-6A5A-465D-A0AC-4C3B9E70025D}" srcOrd="1" destOrd="0" parTransId="{7A4D5A4A-2310-4BA8-A63C-B036CFE80CEF}" sibTransId="{77123AC6-30D0-46D6-B6D0-6EB8DEB692E5}"/>
    <dgm:cxn modelId="{D81E50F5-1CA6-4E8A-BAFC-A92C7A596EDC}" type="presOf" srcId="{1F8BF27A-30CE-49FD-A9D9-B0471AF19246}" destId="{FE768BBF-11B1-431B-82F3-36D716489789}" srcOrd="0" destOrd="0" presId="urn:microsoft.com/office/officeart/2005/8/layout/vList6"/>
    <dgm:cxn modelId="{1D31A6AB-BDF7-4127-83D8-FC923DF706E8}" type="presParOf" srcId="{0FA2B2FF-6753-4C53-AB72-D30F3C6C059C}" destId="{0F710B5C-68FF-420F-9A3A-70FEC7DF3FAC}" srcOrd="0" destOrd="0" presId="urn:microsoft.com/office/officeart/2005/8/layout/vList6"/>
    <dgm:cxn modelId="{DB0B38D2-AB8A-44BC-9781-CC1DB743D525}" type="presParOf" srcId="{0F710B5C-68FF-420F-9A3A-70FEC7DF3FAC}" destId="{74AD9036-2D8B-4B10-8AFF-0611A2D1C0DE}" srcOrd="0" destOrd="0" presId="urn:microsoft.com/office/officeart/2005/8/layout/vList6"/>
    <dgm:cxn modelId="{6E42183F-EE7A-4022-81AA-9A485546A322}" type="presParOf" srcId="{0F710B5C-68FF-420F-9A3A-70FEC7DF3FAC}" destId="{FE768BBF-11B1-431B-82F3-36D716489789}" srcOrd="1" destOrd="0" presId="urn:microsoft.com/office/officeart/2005/8/layout/vList6"/>
    <dgm:cxn modelId="{E9B88DC4-2CCA-40F0-903D-E9ED3A736083}" type="presParOf" srcId="{0FA2B2FF-6753-4C53-AB72-D30F3C6C059C}" destId="{9419F3E8-8E1E-4E29-A611-A00FA085BA00}" srcOrd="1" destOrd="0" presId="urn:microsoft.com/office/officeart/2005/8/layout/vList6"/>
    <dgm:cxn modelId="{AD229776-0E98-4B9D-BF17-7452E9256914}" type="presParOf" srcId="{0FA2B2FF-6753-4C53-AB72-D30F3C6C059C}" destId="{2A6C4DD8-AF29-4C25-BB8B-ADF50C88D252}" srcOrd="2" destOrd="0" presId="urn:microsoft.com/office/officeart/2005/8/layout/vList6"/>
    <dgm:cxn modelId="{2EDCDFB1-4776-4917-92D4-FE09F3552F1B}" type="presParOf" srcId="{2A6C4DD8-AF29-4C25-BB8B-ADF50C88D252}" destId="{98383933-AADD-4CEB-8D02-D27A6A0E985B}" srcOrd="0" destOrd="0" presId="urn:microsoft.com/office/officeart/2005/8/layout/vList6"/>
    <dgm:cxn modelId="{89440E8C-48F1-45B1-BAFB-5400CDB712D3}" type="presParOf" srcId="{2A6C4DD8-AF29-4C25-BB8B-ADF50C88D252}" destId="{54AB1D5C-974B-4610-A028-DBC5FDCFC54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29AB83-637E-4FF6-8307-BDB7A4C09DB8}" type="doc">
      <dgm:prSet loTypeId="urn:microsoft.com/office/officeart/2008/layout/AlternatingHexagons" loCatId="list" qsTypeId="urn:microsoft.com/office/officeart/2005/8/quickstyle/3d3" qsCatId="3D" csTypeId="urn:microsoft.com/office/officeart/2005/8/colors/accent6_4" csCatId="accent6" phldr="1"/>
      <dgm:spPr/>
      <dgm:t>
        <a:bodyPr/>
        <a:lstStyle/>
        <a:p>
          <a:endParaRPr kumimoji="1" lang="ja-JP" altLang="en-US"/>
        </a:p>
      </dgm:t>
    </dgm:pt>
    <dgm:pt modelId="{805B221E-A122-4980-A73C-6F0050A4A9CB}">
      <dgm:prSet phldrT="[テキスト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kumimoji="1"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食べ　　こぼしが増えた</a:t>
          </a:r>
        </a:p>
      </dgm:t>
    </dgm:pt>
    <dgm:pt modelId="{E49E5F1A-98FD-48AB-94F2-A0CD1810B7A8}" type="parTrans" cxnId="{E88F49BA-75B4-4720-9A98-2DA3A8A7854F}">
      <dgm:prSet/>
      <dgm:spPr/>
      <dgm:t>
        <a:bodyPr/>
        <a:lstStyle/>
        <a:p>
          <a:endParaRPr kumimoji="1" lang="ja-JP" altLang="en-US"/>
        </a:p>
      </dgm:t>
    </dgm:pt>
    <dgm:pt modelId="{7AA12A40-4A14-4550-B7B9-B129C40E26E5}" type="sibTrans" cxnId="{E88F49BA-75B4-4720-9A98-2DA3A8A7854F}">
      <dgm:prSet custT="1"/>
      <dgm:spPr/>
      <dgm:t>
        <a:bodyPr/>
        <a:lstStyle/>
        <a:p>
          <a:r>
            <a:rPr kumimoji="1"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言葉が聞きにくくなった</a:t>
          </a:r>
        </a:p>
      </dgm:t>
    </dgm:pt>
    <dgm:pt modelId="{772E2E15-BBC9-49E8-849F-32B928BB2C6A}">
      <dgm:prSet phldrT="[テキスト]"/>
      <dgm:spPr/>
      <dgm:t>
        <a:bodyPr/>
        <a:lstStyle/>
        <a:p>
          <a:r>
            <a:rPr kumimoji="1" lang="ja-JP" altLang="en-US" dirty="0"/>
            <a:t>口輪筋他</a:t>
          </a:r>
        </a:p>
      </dgm:t>
    </dgm:pt>
    <dgm:pt modelId="{60D93FC8-DDFA-49DB-B0E3-9F8368D79F73}" type="parTrans" cxnId="{CC54345B-DF9B-42E9-9B31-7D7506780887}">
      <dgm:prSet/>
      <dgm:spPr/>
      <dgm:t>
        <a:bodyPr/>
        <a:lstStyle/>
        <a:p>
          <a:endParaRPr kumimoji="1" lang="ja-JP" altLang="en-US"/>
        </a:p>
      </dgm:t>
    </dgm:pt>
    <dgm:pt modelId="{FF8B95C9-4F05-4057-8520-488FD2BE0E9D}" type="sibTrans" cxnId="{CC54345B-DF9B-42E9-9B31-7D7506780887}">
      <dgm:prSet/>
      <dgm:spPr/>
      <dgm:t>
        <a:bodyPr/>
        <a:lstStyle/>
        <a:p>
          <a:endParaRPr kumimoji="1" lang="ja-JP" altLang="en-US"/>
        </a:p>
      </dgm:t>
    </dgm:pt>
    <dgm:pt modelId="{6B4B4F00-FFA8-486E-BEFB-C85FDAE6E0A2}">
      <dgm:prSet phldrT="[テキスト]" custT="1"/>
      <dgm:spPr/>
      <dgm:t>
        <a:bodyPr/>
        <a:lstStyle/>
        <a:p>
          <a:r>
            <a:rPr kumimoji="1"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時折　　むせる</a:t>
          </a:r>
          <a:endParaRPr kumimoji="1" lang="en-US" altLang="ja-JP" sz="18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咳込む</a:t>
          </a:r>
        </a:p>
      </dgm:t>
    </dgm:pt>
    <dgm:pt modelId="{D1C20F35-B9C0-464E-878E-A1160E7E3CB4}" type="parTrans" cxnId="{4421B80F-7B8C-40CC-95E5-B45021698FC1}">
      <dgm:prSet/>
      <dgm:spPr/>
      <dgm:t>
        <a:bodyPr/>
        <a:lstStyle/>
        <a:p>
          <a:endParaRPr kumimoji="1" lang="ja-JP" altLang="en-US"/>
        </a:p>
      </dgm:t>
    </dgm:pt>
    <dgm:pt modelId="{CCCF317D-BE4F-4A5C-A111-2FC4A171793C}" type="sibTrans" cxnId="{4421B80F-7B8C-40CC-95E5-B45021698FC1}">
      <dgm:prSet custT="1"/>
      <dgm:spPr/>
      <dgm:t>
        <a:bodyPr/>
        <a:lstStyle/>
        <a:p>
          <a:r>
            <a:rPr kumimoji="1"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流涎</a:t>
          </a:r>
        </a:p>
      </dgm:t>
    </dgm:pt>
    <dgm:pt modelId="{A3534803-D544-4328-B325-93297E00142F}">
      <dgm:prSet phldrT="[テキスト]"/>
      <dgm:spPr/>
      <dgm:t>
        <a:bodyPr/>
        <a:lstStyle/>
        <a:p>
          <a:r>
            <a:rPr kumimoji="1" lang="ja-JP" altLang="en-US" dirty="0"/>
            <a:t>咽頭・咬筋他</a:t>
          </a:r>
        </a:p>
      </dgm:t>
    </dgm:pt>
    <dgm:pt modelId="{A8722C6B-967C-4CB6-8749-AA79161A0060}" type="parTrans" cxnId="{9A52933A-D870-40D2-9DEE-C9288150E14E}">
      <dgm:prSet/>
      <dgm:spPr/>
      <dgm:t>
        <a:bodyPr/>
        <a:lstStyle/>
        <a:p>
          <a:endParaRPr kumimoji="1" lang="ja-JP" altLang="en-US"/>
        </a:p>
      </dgm:t>
    </dgm:pt>
    <dgm:pt modelId="{1EF00279-7002-4B47-9C90-72B0D08FE896}" type="sibTrans" cxnId="{9A52933A-D870-40D2-9DEE-C9288150E14E}">
      <dgm:prSet/>
      <dgm:spPr/>
      <dgm:t>
        <a:bodyPr/>
        <a:lstStyle/>
        <a:p>
          <a:endParaRPr kumimoji="1" lang="ja-JP" altLang="en-US"/>
        </a:p>
      </dgm:t>
    </dgm:pt>
    <dgm:pt modelId="{B781C2F9-D89D-41D0-BB76-1BFDED7D54C3}">
      <dgm:prSet phldrT="[テキスト]" custT="1"/>
      <dgm:spPr/>
      <dgm:t>
        <a:bodyPr/>
        <a:lstStyle/>
        <a:p>
          <a:endParaRPr kumimoji="1" lang="ja-JP" altLang="en-US" sz="11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endParaRPr kumimoji="1" lang="ja-JP" altLang="en-US" sz="11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食べ残しが増えた</a:t>
          </a:r>
        </a:p>
        <a:p>
          <a:endParaRPr kumimoji="1" lang="ja-JP" altLang="en-US" sz="11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81F4334F-30DA-485E-9F9B-4A641E4B83DF}" type="parTrans" cxnId="{3F7DCFE7-2A95-4F7F-B3E4-81CC37DB684E}">
      <dgm:prSet/>
      <dgm:spPr/>
      <dgm:t>
        <a:bodyPr/>
        <a:lstStyle/>
        <a:p>
          <a:endParaRPr kumimoji="1" lang="ja-JP" altLang="en-US"/>
        </a:p>
      </dgm:t>
    </dgm:pt>
    <dgm:pt modelId="{605C546B-1ABB-4D53-8E2E-D1B59B4236CA}" type="sibTrans" cxnId="{3F7DCFE7-2A95-4F7F-B3E4-81CC37DB684E}">
      <dgm:prSet custT="1"/>
      <dgm:spPr/>
      <dgm:t>
        <a:bodyPr/>
        <a:lstStyle/>
        <a:p>
          <a:r>
            <a:rPr kumimoji="1" lang="ja-JP" altLang="en-US" sz="1800" dirty="0">
              <a:solidFill>
                <a:schemeClr val="tx1"/>
              </a:solidFill>
            </a:rPr>
            <a:t>食べかすが口に残る</a:t>
          </a:r>
        </a:p>
      </dgm:t>
    </dgm:pt>
    <dgm:pt modelId="{0A038868-F198-48E8-A0F9-9340EE24695E}">
      <dgm:prSet phldrT="[テキスト]"/>
      <dgm:spPr/>
      <dgm:t>
        <a:bodyPr/>
        <a:lstStyle/>
        <a:p>
          <a:r>
            <a:rPr kumimoji="1" lang="ja-JP" altLang="en-US" dirty="0"/>
            <a:t>舌の筋力</a:t>
          </a:r>
        </a:p>
      </dgm:t>
    </dgm:pt>
    <dgm:pt modelId="{13BD9F4C-91AE-4EB5-84A2-005B1338973D}" type="sibTrans" cxnId="{1176B393-6C38-4D73-8613-83D3360136E6}">
      <dgm:prSet/>
      <dgm:spPr/>
      <dgm:t>
        <a:bodyPr/>
        <a:lstStyle/>
        <a:p>
          <a:endParaRPr kumimoji="1" lang="ja-JP" altLang="en-US"/>
        </a:p>
      </dgm:t>
    </dgm:pt>
    <dgm:pt modelId="{E1DCF09A-AA89-41ED-896B-4042FA881ABC}" type="parTrans" cxnId="{1176B393-6C38-4D73-8613-83D3360136E6}">
      <dgm:prSet/>
      <dgm:spPr/>
      <dgm:t>
        <a:bodyPr/>
        <a:lstStyle/>
        <a:p>
          <a:endParaRPr kumimoji="1" lang="ja-JP" altLang="en-US"/>
        </a:p>
      </dgm:t>
    </dgm:pt>
    <dgm:pt modelId="{818572DF-752D-41C1-B232-88C5EFC34F7D}">
      <dgm:prSet phldrT="[テキスト]" custT="1"/>
      <dgm:spPr/>
      <dgm:t>
        <a:bodyPr/>
        <a:lstStyle/>
        <a:p>
          <a:endParaRPr kumimoji="1" lang="ja-JP" altLang="en-US" sz="20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8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食事時間が長くなった</a:t>
          </a:r>
        </a:p>
        <a:p>
          <a:endParaRPr kumimoji="1" lang="ja-JP" altLang="en-US" sz="2000" b="1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B87661D6-2D58-47C5-AFE6-9C5E7277FE61}" type="sibTrans" cxnId="{B54C9455-46CB-4B1E-8FB1-D475F435A411}">
      <dgm:prSet custT="1"/>
      <dgm:spPr/>
      <dgm:t>
        <a:bodyPr/>
        <a:lstStyle/>
        <a:p>
          <a:r>
            <a:rPr kumimoji="1" lang="ja-JP" altLang="en-US" sz="1800" b="1" baseline="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服薬時に薬が残る</a:t>
          </a:r>
        </a:p>
      </dgm:t>
    </dgm:pt>
    <dgm:pt modelId="{708675A4-14EA-45E9-BE36-2CA54E744095}" type="parTrans" cxnId="{B54C9455-46CB-4B1E-8FB1-D475F435A411}">
      <dgm:prSet/>
      <dgm:spPr/>
      <dgm:t>
        <a:bodyPr/>
        <a:lstStyle/>
        <a:p>
          <a:endParaRPr kumimoji="1" lang="ja-JP" altLang="en-US"/>
        </a:p>
      </dgm:t>
    </dgm:pt>
    <dgm:pt modelId="{1A02104A-D8EC-4699-84B9-E071E1B2DF95}" type="pres">
      <dgm:prSet presAssocID="{E429AB83-637E-4FF6-8307-BDB7A4C09DB8}" presName="Name0" presStyleCnt="0">
        <dgm:presLayoutVars>
          <dgm:chMax/>
          <dgm:chPref/>
          <dgm:dir/>
          <dgm:animLvl val="lvl"/>
        </dgm:presLayoutVars>
      </dgm:prSet>
      <dgm:spPr/>
    </dgm:pt>
    <dgm:pt modelId="{88880332-98AD-41C7-B9CA-DCF013482E17}" type="pres">
      <dgm:prSet presAssocID="{805B221E-A122-4980-A73C-6F0050A4A9CB}" presName="composite" presStyleCnt="0"/>
      <dgm:spPr/>
    </dgm:pt>
    <dgm:pt modelId="{7AB57B59-9CE7-49C4-B214-8175E3615277}" type="pres">
      <dgm:prSet presAssocID="{805B221E-A122-4980-A73C-6F0050A4A9CB}" presName="Parent1" presStyleLbl="node1" presStyleIdx="0" presStyleCnt="8" custLinFactY="100000" custLinFactNeighborX="56432" custLinFactNeighborY="155449">
        <dgm:presLayoutVars>
          <dgm:chMax val="1"/>
          <dgm:chPref val="1"/>
          <dgm:bulletEnabled val="1"/>
        </dgm:presLayoutVars>
      </dgm:prSet>
      <dgm:spPr/>
    </dgm:pt>
    <dgm:pt modelId="{5733F300-9A05-48DD-BD44-613258B8DE90}" type="pres">
      <dgm:prSet presAssocID="{805B221E-A122-4980-A73C-6F0050A4A9CB}" presName="Childtext1" presStyleLbl="revTx" presStyleIdx="0" presStyleCnt="4" custLinFactY="200000" custLinFactNeighborX="43725" custLinFactNeighborY="239445">
        <dgm:presLayoutVars>
          <dgm:chMax val="0"/>
          <dgm:chPref val="0"/>
          <dgm:bulletEnabled val="1"/>
        </dgm:presLayoutVars>
      </dgm:prSet>
      <dgm:spPr/>
    </dgm:pt>
    <dgm:pt modelId="{EF819D3F-3CC9-480C-818D-C935F52F0AB2}" type="pres">
      <dgm:prSet presAssocID="{805B221E-A122-4980-A73C-6F0050A4A9CB}" presName="BalanceSpacing" presStyleCnt="0"/>
      <dgm:spPr/>
    </dgm:pt>
    <dgm:pt modelId="{96204165-E4C6-4E94-963D-3B12F29F42DE}" type="pres">
      <dgm:prSet presAssocID="{805B221E-A122-4980-A73C-6F0050A4A9CB}" presName="BalanceSpacing1" presStyleCnt="0"/>
      <dgm:spPr/>
    </dgm:pt>
    <dgm:pt modelId="{805C3D76-0D62-477E-B189-B29FF333EF03}" type="pres">
      <dgm:prSet presAssocID="{7AA12A40-4A14-4550-B7B9-B129C40E26E5}" presName="Accent1Text" presStyleLbl="node1" presStyleIdx="1" presStyleCnt="8" custLinFactNeighborX="55216" custLinFactNeighborY="83980"/>
      <dgm:spPr/>
    </dgm:pt>
    <dgm:pt modelId="{43A2A449-F1E3-4CE1-BABF-CA68504697DC}" type="pres">
      <dgm:prSet presAssocID="{7AA12A40-4A14-4550-B7B9-B129C40E26E5}" presName="spaceBetweenRectangles" presStyleCnt="0"/>
      <dgm:spPr/>
    </dgm:pt>
    <dgm:pt modelId="{D903B027-6C5B-46E8-BC24-D15B765BD025}" type="pres">
      <dgm:prSet presAssocID="{B781C2F9-D89D-41D0-BB76-1BFDED7D54C3}" presName="composite" presStyleCnt="0"/>
      <dgm:spPr/>
    </dgm:pt>
    <dgm:pt modelId="{F0827C03-CAF9-45D0-864B-2F4D7AE844C0}" type="pres">
      <dgm:prSet presAssocID="{B781C2F9-D89D-41D0-BB76-1BFDED7D54C3}" presName="Parent1" presStyleLbl="node1" presStyleIdx="2" presStyleCnt="8" custLinFactX="61279" custLinFactNeighborX="100000" custLinFactNeighborY="83289">
        <dgm:presLayoutVars>
          <dgm:chMax val="1"/>
          <dgm:chPref val="1"/>
          <dgm:bulletEnabled val="1"/>
        </dgm:presLayoutVars>
      </dgm:prSet>
      <dgm:spPr/>
    </dgm:pt>
    <dgm:pt modelId="{879A0CB4-F4FB-4FAC-9AAA-64B3F6142EBD}" type="pres">
      <dgm:prSet presAssocID="{B781C2F9-D89D-41D0-BB76-1BFDED7D54C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0643633-4CDC-4EB3-9866-8AE750177254}" type="pres">
      <dgm:prSet presAssocID="{B781C2F9-D89D-41D0-BB76-1BFDED7D54C3}" presName="BalanceSpacing" presStyleCnt="0"/>
      <dgm:spPr/>
    </dgm:pt>
    <dgm:pt modelId="{D4693C72-C8CC-48C9-875D-CB52F1AF2C73}" type="pres">
      <dgm:prSet presAssocID="{B781C2F9-D89D-41D0-BB76-1BFDED7D54C3}" presName="BalanceSpacing1" presStyleCnt="0"/>
      <dgm:spPr/>
    </dgm:pt>
    <dgm:pt modelId="{A7ED725F-4BA9-4BDB-8665-2A1F8A59304C}" type="pres">
      <dgm:prSet presAssocID="{605C546B-1ABB-4D53-8E2E-D1B59B4236CA}" presName="Accent1Text" presStyleLbl="node1" presStyleIdx="3" presStyleCnt="8"/>
      <dgm:spPr/>
    </dgm:pt>
    <dgm:pt modelId="{D8D802C7-11AA-4C84-A5EE-BDC557772E31}" type="pres">
      <dgm:prSet presAssocID="{605C546B-1ABB-4D53-8E2E-D1B59B4236CA}" presName="spaceBetweenRectangles" presStyleCnt="0"/>
      <dgm:spPr/>
    </dgm:pt>
    <dgm:pt modelId="{FB234B9C-358C-44E0-A450-84079152220F}" type="pres">
      <dgm:prSet presAssocID="{818572DF-752D-41C1-B232-88C5EFC34F7D}" presName="composite" presStyleCnt="0"/>
      <dgm:spPr/>
    </dgm:pt>
    <dgm:pt modelId="{3D56C83B-9DBE-4404-984F-492ACE40DCD4}" type="pres">
      <dgm:prSet presAssocID="{818572DF-752D-41C1-B232-88C5EFC34F7D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181BEC45-3C7D-407E-B2C6-EF56B6340C0F}" type="pres">
      <dgm:prSet presAssocID="{818572DF-752D-41C1-B232-88C5EFC34F7D}" presName="Childtext1" presStyleLbl="revTx" presStyleIdx="2" presStyleCnt="4" custLinFactY="-38830" custLinFactNeighborX="45103" custLinFactNeighborY="-100000">
        <dgm:presLayoutVars>
          <dgm:chMax val="0"/>
          <dgm:chPref val="0"/>
          <dgm:bulletEnabled val="1"/>
        </dgm:presLayoutVars>
      </dgm:prSet>
      <dgm:spPr/>
    </dgm:pt>
    <dgm:pt modelId="{40465EC4-B70A-48B7-9049-7EC4A80A48B7}" type="pres">
      <dgm:prSet presAssocID="{818572DF-752D-41C1-B232-88C5EFC34F7D}" presName="BalanceSpacing" presStyleCnt="0"/>
      <dgm:spPr/>
    </dgm:pt>
    <dgm:pt modelId="{2BCD1425-DA62-4DF9-B442-472150F810C7}" type="pres">
      <dgm:prSet presAssocID="{818572DF-752D-41C1-B232-88C5EFC34F7D}" presName="BalanceSpacing1" presStyleCnt="0"/>
      <dgm:spPr/>
    </dgm:pt>
    <dgm:pt modelId="{CC37B16C-74C7-41DB-A1BA-65E8C3841152}" type="pres">
      <dgm:prSet presAssocID="{B87661D6-2D58-47C5-AFE6-9C5E7277FE61}" presName="Accent1Text" presStyleLbl="node1" presStyleIdx="5" presStyleCnt="8" custLinFactNeighborX="-54122" custLinFactNeighborY="-85796"/>
      <dgm:spPr/>
    </dgm:pt>
    <dgm:pt modelId="{AB702940-23E3-4B2D-AB95-082F7A422763}" type="pres">
      <dgm:prSet presAssocID="{B87661D6-2D58-47C5-AFE6-9C5E7277FE61}" presName="spaceBetweenRectangles" presStyleCnt="0"/>
      <dgm:spPr/>
    </dgm:pt>
    <dgm:pt modelId="{56D33762-45E2-42F9-A74F-5359DE32D728}" type="pres">
      <dgm:prSet presAssocID="{6B4B4F00-FFA8-486E-BEFB-C85FDAE6E0A2}" presName="composite" presStyleCnt="0"/>
      <dgm:spPr/>
    </dgm:pt>
    <dgm:pt modelId="{E3D54813-D997-4B9C-B770-CE5634A7D7D4}" type="pres">
      <dgm:prSet presAssocID="{6B4B4F00-FFA8-486E-BEFB-C85FDAE6E0A2}" presName="Parent1" presStyleLbl="node1" presStyleIdx="6" presStyleCnt="8" custLinFactNeighborX="-53002" custLinFactNeighborY="-85678">
        <dgm:presLayoutVars>
          <dgm:chMax val="1"/>
          <dgm:chPref val="1"/>
          <dgm:bulletEnabled val="1"/>
        </dgm:presLayoutVars>
      </dgm:prSet>
      <dgm:spPr/>
    </dgm:pt>
    <dgm:pt modelId="{C51C5D33-E9CF-4DFB-8F32-CC5E1DB4FB58}" type="pres">
      <dgm:prSet presAssocID="{6B4B4F00-FFA8-486E-BEFB-C85FDAE6E0A2}" presName="Childtext1" presStyleLbl="revTx" presStyleIdx="3" presStyleCnt="4" custLinFactY="-39822" custLinFactNeighborX="-46277" custLinFactNeighborY="-100000">
        <dgm:presLayoutVars>
          <dgm:chMax val="0"/>
          <dgm:chPref val="0"/>
          <dgm:bulletEnabled val="1"/>
        </dgm:presLayoutVars>
      </dgm:prSet>
      <dgm:spPr/>
    </dgm:pt>
    <dgm:pt modelId="{FB18E3B0-4761-4094-8C6B-825366321F31}" type="pres">
      <dgm:prSet presAssocID="{6B4B4F00-FFA8-486E-BEFB-C85FDAE6E0A2}" presName="BalanceSpacing" presStyleCnt="0"/>
      <dgm:spPr/>
    </dgm:pt>
    <dgm:pt modelId="{6BE63E24-B667-431D-970A-8C5F056C1483}" type="pres">
      <dgm:prSet presAssocID="{6B4B4F00-FFA8-486E-BEFB-C85FDAE6E0A2}" presName="BalanceSpacing1" presStyleCnt="0"/>
      <dgm:spPr/>
    </dgm:pt>
    <dgm:pt modelId="{965F3865-26BB-4B8E-99AF-579237025E8E}" type="pres">
      <dgm:prSet presAssocID="{CCCF317D-BE4F-4A5C-A111-2FC4A171793C}" presName="Accent1Text" presStyleLbl="node1" presStyleIdx="7" presStyleCnt="8" custLinFactX="-6633" custLinFactNeighborX="-100000" custLinFactNeighborY="809"/>
      <dgm:spPr/>
    </dgm:pt>
  </dgm:ptLst>
  <dgm:cxnLst>
    <dgm:cxn modelId="{4421B80F-7B8C-40CC-95E5-B45021698FC1}" srcId="{E429AB83-637E-4FF6-8307-BDB7A4C09DB8}" destId="{6B4B4F00-FFA8-486E-BEFB-C85FDAE6E0A2}" srcOrd="3" destOrd="0" parTransId="{D1C20F35-B9C0-464E-878E-A1160E7E3CB4}" sibTransId="{CCCF317D-BE4F-4A5C-A111-2FC4A171793C}"/>
    <dgm:cxn modelId="{DB888418-CC01-4D95-BC84-9ABF79C9E582}" type="presOf" srcId="{B87661D6-2D58-47C5-AFE6-9C5E7277FE61}" destId="{CC37B16C-74C7-41DB-A1BA-65E8C3841152}" srcOrd="0" destOrd="0" presId="urn:microsoft.com/office/officeart/2008/layout/AlternatingHexagons"/>
    <dgm:cxn modelId="{65F97920-A2CA-410D-BFB5-D5C47FF6C1B5}" type="presOf" srcId="{772E2E15-BBC9-49E8-849F-32B928BB2C6A}" destId="{5733F300-9A05-48DD-BD44-613258B8DE90}" srcOrd="0" destOrd="0" presId="urn:microsoft.com/office/officeart/2008/layout/AlternatingHexagons"/>
    <dgm:cxn modelId="{09DA6821-F6C7-4115-9E4F-0A93508573A5}" type="presOf" srcId="{0A038868-F198-48E8-A0F9-9340EE24695E}" destId="{181BEC45-3C7D-407E-B2C6-EF56B6340C0F}" srcOrd="0" destOrd="0" presId="urn:microsoft.com/office/officeart/2008/layout/AlternatingHexagons"/>
    <dgm:cxn modelId="{2E291B35-CB98-4139-A472-20D285A9E31E}" type="presOf" srcId="{E429AB83-637E-4FF6-8307-BDB7A4C09DB8}" destId="{1A02104A-D8EC-4699-84B9-E071E1B2DF95}" srcOrd="0" destOrd="0" presId="urn:microsoft.com/office/officeart/2008/layout/AlternatingHexagons"/>
    <dgm:cxn modelId="{CA633D37-6F59-4D70-B28B-288AAA90260C}" type="presOf" srcId="{7AA12A40-4A14-4550-B7B9-B129C40E26E5}" destId="{805C3D76-0D62-477E-B189-B29FF333EF03}" srcOrd="0" destOrd="0" presId="urn:microsoft.com/office/officeart/2008/layout/AlternatingHexagons"/>
    <dgm:cxn modelId="{9A52933A-D870-40D2-9DEE-C9288150E14E}" srcId="{6B4B4F00-FFA8-486E-BEFB-C85FDAE6E0A2}" destId="{A3534803-D544-4328-B325-93297E00142F}" srcOrd="0" destOrd="0" parTransId="{A8722C6B-967C-4CB6-8749-AA79161A0060}" sibTransId="{1EF00279-7002-4B47-9C90-72B0D08FE896}"/>
    <dgm:cxn modelId="{CC54345B-DF9B-42E9-9B31-7D7506780887}" srcId="{805B221E-A122-4980-A73C-6F0050A4A9CB}" destId="{772E2E15-BBC9-49E8-849F-32B928BB2C6A}" srcOrd="0" destOrd="0" parTransId="{60D93FC8-DDFA-49DB-B0E3-9F8368D79F73}" sibTransId="{FF8B95C9-4F05-4057-8520-488FD2BE0E9D}"/>
    <dgm:cxn modelId="{C67ADC53-0755-4964-8FF7-F146B11D4FA9}" type="presOf" srcId="{A3534803-D544-4328-B325-93297E00142F}" destId="{C51C5D33-E9CF-4DFB-8F32-CC5E1DB4FB58}" srcOrd="0" destOrd="0" presId="urn:microsoft.com/office/officeart/2008/layout/AlternatingHexagons"/>
    <dgm:cxn modelId="{B54C9455-46CB-4B1E-8FB1-D475F435A411}" srcId="{E429AB83-637E-4FF6-8307-BDB7A4C09DB8}" destId="{818572DF-752D-41C1-B232-88C5EFC34F7D}" srcOrd="2" destOrd="0" parTransId="{708675A4-14EA-45E9-BE36-2CA54E744095}" sibTransId="{B87661D6-2D58-47C5-AFE6-9C5E7277FE61}"/>
    <dgm:cxn modelId="{05C65683-E920-4E54-BABB-6C7607A916E1}" type="presOf" srcId="{6B4B4F00-FFA8-486E-BEFB-C85FDAE6E0A2}" destId="{E3D54813-D997-4B9C-B770-CE5634A7D7D4}" srcOrd="0" destOrd="0" presId="urn:microsoft.com/office/officeart/2008/layout/AlternatingHexagons"/>
    <dgm:cxn modelId="{4811678A-A586-4C7A-A0E9-F0E2894361FD}" type="presOf" srcId="{818572DF-752D-41C1-B232-88C5EFC34F7D}" destId="{3D56C83B-9DBE-4404-984F-492ACE40DCD4}" srcOrd="0" destOrd="0" presId="urn:microsoft.com/office/officeart/2008/layout/AlternatingHexagons"/>
    <dgm:cxn modelId="{F537A993-6142-4E9B-ABA4-A0638964EB2D}" type="presOf" srcId="{605C546B-1ABB-4D53-8E2E-D1B59B4236CA}" destId="{A7ED725F-4BA9-4BDB-8665-2A1F8A59304C}" srcOrd="0" destOrd="0" presId="urn:microsoft.com/office/officeart/2008/layout/AlternatingHexagons"/>
    <dgm:cxn modelId="{1176B393-6C38-4D73-8613-83D3360136E6}" srcId="{818572DF-752D-41C1-B232-88C5EFC34F7D}" destId="{0A038868-F198-48E8-A0F9-9340EE24695E}" srcOrd="0" destOrd="0" parTransId="{E1DCF09A-AA89-41ED-896B-4042FA881ABC}" sibTransId="{13BD9F4C-91AE-4EB5-84A2-005B1338973D}"/>
    <dgm:cxn modelId="{E1743CB4-828F-4943-A2A6-3F792BED436B}" type="presOf" srcId="{CCCF317D-BE4F-4A5C-A111-2FC4A171793C}" destId="{965F3865-26BB-4B8E-99AF-579237025E8E}" srcOrd="0" destOrd="0" presId="urn:microsoft.com/office/officeart/2008/layout/AlternatingHexagons"/>
    <dgm:cxn modelId="{E88F49BA-75B4-4720-9A98-2DA3A8A7854F}" srcId="{E429AB83-637E-4FF6-8307-BDB7A4C09DB8}" destId="{805B221E-A122-4980-A73C-6F0050A4A9CB}" srcOrd="0" destOrd="0" parTransId="{E49E5F1A-98FD-48AB-94F2-A0CD1810B7A8}" sibTransId="{7AA12A40-4A14-4550-B7B9-B129C40E26E5}"/>
    <dgm:cxn modelId="{50B6DABE-0BBE-4586-AD37-1C798DCDF97A}" type="presOf" srcId="{B781C2F9-D89D-41D0-BB76-1BFDED7D54C3}" destId="{F0827C03-CAF9-45D0-864B-2F4D7AE844C0}" srcOrd="0" destOrd="0" presId="urn:microsoft.com/office/officeart/2008/layout/AlternatingHexagons"/>
    <dgm:cxn modelId="{3F7DCFE7-2A95-4F7F-B3E4-81CC37DB684E}" srcId="{E429AB83-637E-4FF6-8307-BDB7A4C09DB8}" destId="{B781C2F9-D89D-41D0-BB76-1BFDED7D54C3}" srcOrd="1" destOrd="0" parTransId="{81F4334F-30DA-485E-9F9B-4A641E4B83DF}" sibTransId="{605C546B-1ABB-4D53-8E2E-D1B59B4236CA}"/>
    <dgm:cxn modelId="{DA81C6F6-CA6B-4DB0-921D-C472E14742F2}" type="presOf" srcId="{805B221E-A122-4980-A73C-6F0050A4A9CB}" destId="{7AB57B59-9CE7-49C4-B214-8175E3615277}" srcOrd="0" destOrd="0" presId="urn:microsoft.com/office/officeart/2008/layout/AlternatingHexagons"/>
    <dgm:cxn modelId="{F3BB6027-47AE-4CAD-A5DB-5A53BD2B99A0}" type="presParOf" srcId="{1A02104A-D8EC-4699-84B9-E071E1B2DF95}" destId="{88880332-98AD-41C7-B9CA-DCF013482E17}" srcOrd="0" destOrd="0" presId="urn:microsoft.com/office/officeart/2008/layout/AlternatingHexagons"/>
    <dgm:cxn modelId="{DC750262-B123-405D-BDAF-DF98E6269E12}" type="presParOf" srcId="{88880332-98AD-41C7-B9CA-DCF013482E17}" destId="{7AB57B59-9CE7-49C4-B214-8175E3615277}" srcOrd="0" destOrd="0" presId="urn:microsoft.com/office/officeart/2008/layout/AlternatingHexagons"/>
    <dgm:cxn modelId="{E4AC6997-2AA8-410F-8686-5DAD68771A89}" type="presParOf" srcId="{88880332-98AD-41C7-B9CA-DCF013482E17}" destId="{5733F300-9A05-48DD-BD44-613258B8DE90}" srcOrd="1" destOrd="0" presId="urn:microsoft.com/office/officeart/2008/layout/AlternatingHexagons"/>
    <dgm:cxn modelId="{57E34C62-5D6F-44F4-9631-B354A7EC0B5C}" type="presParOf" srcId="{88880332-98AD-41C7-B9CA-DCF013482E17}" destId="{EF819D3F-3CC9-480C-818D-C935F52F0AB2}" srcOrd="2" destOrd="0" presId="urn:microsoft.com/office/officeart/2008/layout/AlternatingHexagons"/>
    <dgm:cxn modelId="{AC3F8AD7-0190-4BBB-93F6-117BB7282988}" type="presParOf" srcId="{88880332-98AD-41C7-B9CA-DCF013482E17}" destId="{96204165-E4C6-4E94-963D-3B12F29F42DE}" srcOrd="3" destOrd="0" presId="urn:microsoft.com/office/officeart/2008/layout/AlternatingHexagons"/>
    <dgm:cxn modelId="{D52141ED-9D1A-47A3-8F25-A42944AF58AB}" type="presParOf" srcId="{88880332-98AD-41C7-B9CA-DCF013482E17}" destId="{805C3D76-0D62-477E-B189-B29FF333EF03}" srcOrd="4" destOrd="0" presId="urn:microsoft.com/office/officeart/2008/layout/AlternatingHexagons"/>
    <dgm:cxn modelId="{0EC1EEC8-43B2-4714-BD9E-026AA8DE4DB2}" type="presParOf" srcId="{1A02104A-D8EC-4699-84B9-E071E1B2DF95}" destId="{43A2A449-F1E3-4CE1-BABF-CA68504697DC}" srcOrd="1" destOrd="0" presId="urn:microsoft.com/office/officeart/2008/layout/AlternatingHexagons"/>
    <dgm:cxn modelId="{5FC8A334-DAC8-45C5-B82D-9F2DC0475EDC}" type="presParOf" srcId="{1A02104A-D8EC-4699-84B9-E071E1B2DF95}" destId="{D903B027-6C5B-46E8-BC24-D15B765BD025}" srcOrd="2" destOrd="0" presId="urn:microsoft.com/office/officeart/2008/layout/AlternatingHexagons"/>
    <dgm:cxn modelId="{B07AE67B-AE0A-45D2-9FD9-1A616E5ADB06}" type="presParOf" srcId="{D903B027-6C5B-46E8-BC24-D15B765BD025}" destId="{F0827C03-CAF9-45D0-864B-2F4D7AE844C0}" srcOrd="0" destOrd="0" presId="urn:microsoft.com/office/officeart/2008/layout/AlternatingHexagons"/>
    <dgm:cxn modelId="{63DFADC6-C09E-4F57-B614-C4412FCCFAD1}" type="presParOf" srcId="{D903B027-6C5B-46E8-BC24-D15B765BD025}" destId="{879A0CB4-F4FB-4FAC-9AAA-64B3F6142EBD}" srcOrd="1" destOrd="0" presId="urn:microsoft.com/office/officeart/2008/layout/AlternatingHexagons"/>
    <dgm:cxn modelId="{115AD827-DAEC-470D-A044-E5F4614C3E80}" type="presParOf" srcId="{D903B027-6C5B-46E8-BC24-D15B765BD025}" destId="{B0643633-4CDC-4EB3-9866-8AE750177254}" srcOrd="2" destOrd="0" presId="urn:microsoft.com/office/officeart/2008/layout/AlternatingHexagons"/>
    <dgm:cxn modelId="{92B0C0E0-2BF7-4483-95BD-55C599AFCD7A}" type="presParOf" srcId="{D903B027-6C5B-46E8-BC24-D15B765BD025}" destId="{D4693C72-C8CC-48C9-875D-CB52F1AF2C73}" srcOrd="3" destOrd="0" presId="urn:microsoft.com/office/officeart/2008/layout/AlternatingHexagons"/>
    <dgm:cxn modelId="{A8D4581A-F818-446D-B771-9EEC42111C6B}" type="presParOf" srcId="{D903B027-6C5B-46E8-BC24-D15B765BD025}" destId="{A7ED725F-4BA9-4BDB-8665-2A1F8A59304C}" srcOrd="4" destOrd="0" presId="urn:microsoft.com/office/officeart/2008/layout/AlternatingHexagons"/>
    <dgm:cxn modelId="{3D001305-D462-4378-A3C1-85FA47FC34BF}" type="presParOf" srcId="{1A02104A-D8EC-4699-84B9-E071E1B2DF95}" destId="{D8D802C7-11AA-4C84-A5EE-BDC557772E31}" srcOrd="3" destOrd="0" presId="urn:microsoft.com/office/officeart/2008/layout/AlternatingHexagons"/>
    <dgm:cxn modelId="{460B55F8-84C4-4EC5-91D3-F631039CE472}" type="presParOf" srcId="{1A02104A-D8EC-4699-84B9-E071E1B2DF95}" destId="{FB234B9C-358C-44E0-A450-84079152220F}" srcOrd="4" destOrd="0" presId="urn:microsoft.com/office/officeart/2008/layout/AlternatingHexagons"/>
    <dgm:cxn modelId="{73A4EBD4-49B3-4E2F-9EE2-EA13593FB0B5}" type="presParOf" srcId="{FB234B9C-358C-44E0-A450-84079152220F}" destId="{3D56C83B-9DBE-4404-984F-492ACE40DCD4}" srcOrd="0" destOrd="0" presId="urn:microsoft.com/office/officeart/2008/layout/AlternatingHexagons"/>
    <dgm:cxn modelId="{30E43995-A4DF-4ACB-AA18-D08D560B0AA6}" type="presParOf" srcId="{FB234B9C-358C-44E0-A450-84079152220F}" destId="{181BEC45-3C7D-407E-B2C6-EF56B6340C0F}" srcOrd="1" destOrd="0" presId="urn:microsoft.com/office/officeart/2008/layout/AlternatingHexagons"/>
    <dgm:cxn modelId="{65D0129A-B951-4C9D-976C-40C6AC612368}" type="presParOf" srcId="{FB234B9C-358C-44E0-A450-84079152220F}" destId="{40465EC4-B70A-48B7-9049-7EC4A80A48B7}" srcOrd="2" destOrd="0" presId="urn:microsoft.com/office/officeart/2008/layout/AlternatingHexagons"/>
    <dgm:cxn modelId="{D37BE3DA-4801-4708-9349-4A18CA4BDF5D}" type="presParOf" srcId="{FB234B9C-358C-44E0-A450-84079152220F}" destId="{2BCD1425-DA62-4DF9-B442-472150F810C7}" srcOrd="3" destOrd="0" presId="urn:microsoft.com/office/officeart/2008/layout/AlternatingHexagons"/>
    <dgm:cxn modelId="{B2281A9E-426B-4502-B5E6-04F5251F266C}" type="presParOf" srcId="{FB234B9C-358C-44E0-A450-84079152220F}" destId="{CC37B16C-74C7-41DB-A1BA-65E8C3841152}" srcOrd="4" destOrd="0" presId="urn:microsoft.com/office/officeart/2008/layout/AlternatingHexagons"/>
    <dgm:cxn modelId="{5D46B7E6-9AD7-4219-8EF1-61890081F89C}" type="presParOf" srcId="{1A02104A-D8EC-4699-84B9-E071E1B2DF95}" destId="{AB702940-23E3-4B2D-AB95-082F7A422763}" srcOrd="5" destOrd="0" presId="urn:microsoft.com/office/officeart/2008/layout/AlternatingHexagons"/>
    <dgm:cxn modelId="{9DD63FDA-88FF-4070-B407-61635E3F5B9A}" type="presParOf" srcId="{1A02104A-D8EC-4699-84B9-E071E1B2DF95}" destId="{56D33762-45E2-42F9-A74F-5359DE32D728}" srcOrd="6" destOrd="0" presId="urn:microsoft.com/office/officeart/2008/layout/AlternatingHexagons"/>
    <dgm:cxn modelId="{1E2B3E27-B954-41BC-9ACE-B5B88F3D9C91}" type="presParOf" srcId="{56D33762-45E2-42F9-A74F-5359DE32D728}" destId="{E3D54813-D997-4B9C-B770-CE5634A7D7D4}" srcOrd="0" destOrd="0" presId="urn:microsoft.com/office/officeart/2008/layout/AlternatingHexagons"/>
    <dgm:cxn modelId="{71AB8254-0C43-4531-AE90-E2BA4AFA60F1}" type="presParOf" srcId="{56D33762-45E2-42F9-A74F-5359DE32D728}" destId="{C51C5D33-E9CF-4DFB-8F32-CC5E1DB4FB58}" srcOrd="1" destOrd="0" presId="urn:microsoft.com/office/officeart/2008/layout/AlternatingHexagons"/>
    <dgm:cxn modelId="{7552757C-D345-43C2-A32F-2E540862FAD2}" type="presParOf" srcId="{56D33762-45E2-42F9-A74F-5359DE32D728}" destId="{FB18E3B0-4761-4094-8C6B-825366321F31}" srcOrd="2" destOrd="0" presId="urn:microsoft.com/office/officeart/2008/layout/AlternatingHexagons"/>
    <dgm:cxn modelId="{8450DE6A-0144-4F3B-9897-B781383B822E}" type="presParOf" srcId="{56D33762-45E2-42F9-A74F-5359DE32D728}" destId="{6BE63E24-B667-431D-970A-8C5F056C1483}" srcOrd="3" destOrd="0" presId="urn:microsoft.com/office/officeart/2008/layout/AlternatingHexagons"/>
    <dgm:cxn modelId="{AB4250B4-EDA2-4B73-BF84-56B04A08A054}" type="presParOf" srcId="{56D33762-45E2-42F9-A74F-5359DE32D728}" destId="{965F3865-26BB-4B8E-99AF-579237025E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8BBF-11B1-431B-82F3-36D716489789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3200" kern="1200" dirty="0"/>
            <a:t>歯周病菌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3200" kern="1200" dirty="0"/>
            <a:t>歯垢・舌苔</a:t>
          </a:r>
        </a:p>
      </dsp:txBody>
      <dsp:txXfrm>
        <a:off x="2438400" y="242342"/>
        <a:ext cx="2932063" cy="1451073"/>
      </dsp:txXfrm>
    </dsp:sp>
    <dsp:sp modelId="{74AD9036-2D8B-4B10-8AFF-0611A2D1C0DE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400" kern="1200" dirty="0"/>
            <a:t>お口の</a:t>
          </a:r>
          <a:endParaRPr kumimoji="1" lang="en-US" altLang="ja-JP" sz="4400" kern="1200" dirty="0"/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400" u="sng" kern="1200" dirty="0"/>
            <a:t>菌</a:t>
          </a:r>
        </a:p>
      </dsp:txBody>
      <dsp:txXfrm>
        <a:off x="94447" y="94943"/>
        <a:ext cx="2249506" cy="1745871"/>
      </dsp:txXfrm>
    </dsp:sp>
    <dsp:sp modelId="{54AB1D5C-974B-4610-A028-DBC5FDCFC540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3200" kern="1200" dirty="0"/>
            <a:t>残歯数・位置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3200" kern="1200" dirty="0"/>
            <a:t>咬み合わせ</a:t>
          </a:r>
        </a:p>
      </dsp:txBody>
      <dsp:txXfrm>
        <a:off x="2438400" y="2370584"/>
        <a:ext cx="2932063" cy="1451073"/>
      </dsp:txXfrm>
    </dsp:sp>
    <dsp:sp modelId="{98383933-AADD-4CEB-8D02-D27A6A0E985B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400" kern="1200" dirty="0"/>
            <a:t>お口の</a:t>
          </a:r>
          <a:endParaRPr kumimoji="1" lang="en-US" altLang="ja-JP" sz="4400" kern="1200" dirty="0"/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4400" u="sng" kern="1200" dirty="0"/>
            <a:t>機能</a:t>
          </a:r>
        </a:p>
      </dsp:txBody>
      <dsp:txXfrm>
        <a:off x="94447" y="2223185"/>
        <a:ext cx="2249506" cy="1745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57B59-9CE7-49C4-B214-8175E3615277}">
      <dsp:nvSpPr>
        <dsp:cNvPr id="0" name=""/>
        <dsp:cNvSpPr/>
      </dsp:nvSpPr>
      <dsp:spPr>
        <a:xfrm rot="5400000">
          <a:off x="4618430" y="4481990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食べ　　こぼしが増えた</a:t>
          </a:r>
        </a:p>
      </dsp:txBody>
      <dsp:txXfrm rot="-5400000">
        <a:off x="4962670" y="4637884"/>
        <a:ext cx="1027784" cy="1181362"/>
      </dsp:txXfrm>
    </dsp:sp>
    <dsp:sp modelId="{5733F300-9A05-48DD-BD44-613258B8DE90}">
      <dsp:nvSpPr>
        <dsp:cNvPr id="0" name=""/>
        <dsp:cNvSpPr/>
      </dsp:nvSpPr>
      <dsp:spPr>
        <a:xfrm>
          <a:off x="6263320" y="4868545"/>
          <a:ext cx="1915351" cy="10297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口輪筋他</a:t>
          </a:r>
        </a:p>
      </dsp:txBody>
      <dsp:txXfrm>
        <a:off x="6263320" y="4868545"/>
        <a:ext cx="1915351" cy="1029758"/>
      </dsp:txXfrm>
    </dsp:sp>
    <dsp:sp modelId="{805C3D76-0D62-477E-B189-B29FF333EF03}">
      <dsp:nvSpPr>
        <dsp:cNvPr id="0" name=""/>
        <dsp:cNvSpPr/>
      </dsp:nvSpPr>
      <dsp:spPr>
        <a:xfrm rot="5400000">
          <a:off x="2987671" y="1552944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9356"/>
            <a:lumOff val="1241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言葉が聞きにくくなった</a:t>
          </a:r>
        </a:p>
      </dsp:txBody>
      <dsp:txXfrm rot="-5400000">
        <a:off x="3331911" y="1708838"/>
        <a:ext cx="1027784" cy="1181362"/>
      </dsp:txXfrm>
    </dsp:sp>
    <dsp:sp modelId="{F0827C03-CAF9-45D0-864B-2F4D7AE844C0}">
      <dsp:nvSpPr>
        <dsp:cNvPr id="0" name=""/>
        <dsp:cNvSpPr/>
      </dsp:nvSpPr>
      <dsp:spPr>
        <a:xfrm rot="5400000">
          <a:off x="5374563" y="2997850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18712"/>
            <a:lumOff val="248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1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1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食べ残しが増えた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1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 rot="-5400000">
        <a:off x="5718803" y="3153744"/>
        <a:ext cx="1027784" cy="1181362"/>
      </dsp:txXfrm>
    </dsp:sp>
    <dsp:sp modelId="{879A0CB4-F4FB-4FAC-9AAA-64B3F6142EBD}">
      <dsp:nvSpPr>
        <dsp:cNvPr id="0" name=""/>
        <dsp:cNvSpPr/>
      </dsp:nvSpPr>
      <dsp:spPr>
        <a:xfrm>
          <a:off x="1162631" y="1800086"/>
          <a:ext cx="1853566" cy="10297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D725F-4BA9-4BDB-8665-2A1F8A59304C}">
      <dsp:nvSpPr>
        <dsp:cNvPr id="0" name=""/>
        <dsp:cNvSpPr/>
      </dsp:nvSpPr>
      <dsp:spPr>
        <a:xfrm rot="5400000">
          <a:off x="4579028" y="1568390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28069"/>
            <a:lumOff val="372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solidFill>
                <a:schemeClr val="tx1"/>
              </a:solidFill>
            </a:rPr>
            <a:t>食べかすが口に残る</a:t>
          </a:r>
        </a:p>
      </dsp:txBody>
      <dsp:txXfrm rot="-5400000">
        <a:off x="4923268" y="1724284"/>
        <a:ext cx="1027784" cy="1181362"/>
      </dsp:txXfrm>
    </dsp:sp>
    <dsp:sp modelId="{3D56C83B-9DBE-4404-984F-492ACE40DCD4}">
      <dsp:nvSpPr>
        <dsp:cNvPr id="0" name=""/>
        <dsp:cNvSpPr/>
      </dsp:nvSpPr>
      <dsp:spPr>
        <a:xfrm rot="5400000">
          <a:off x="3775816" y="3025156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37425"/>
            <a:lumOff val="496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食事時間が長くなった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 rot="-5400000">
        <a:off x="4120056" y="3181050"/>
        <a:ext cx="1027784" cy="1181362"/>
      </dsp:txXfrm>
    </dsp:sp>
    <dsp:sp modelId="{181BEC45-3C7D-407E-B2C6-EF56B6340C0F}">
      <dsp:nvSpPr>
        <dsp:cNvPr id="0" name=""/>
        <dsp:cNvSpPr/>
      </dsp:nvSpPr>
      <dsp:spPr>
        <a:xfrm>
          <a:off x="6289714" y="1827237"/>
          <a:ext cx="1915351" cy="10297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舌の筋力</a:t>
          </a:r>
        </a:p>
      </dsp:txBody>
      <dsp:txXfrm>
        <a:off x="6289714" y="1827237"/>
        <a:ext cx="1915351" cy="1029758"/>
      </dsp:txXfrm>
    </dsp:sp>
    <dsp:sp modelId="{CC37B16C-74C7-41DB-A1BA-65E8C3841152}">
      <dsp:nvSpPr>
        <dsp:cNvPr id="0" name=""/>
        <dsp:cNvSpPr/>
      </dsp:nvSpPr>
      <dsp:spPr>
        <a:xfrm rot="5400000">
          <a:off x="1355090" y="1552669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28069"/>
            <a:lumOff val="372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baseline="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服薬時に薬が残る</a:t>
          </a:r>
        </a:p>
      </dsp:txBody>
      <dsp:txXfrm rot="-5400000">
        <a:off x="1699330" y="1708563"/>
        <a:ext cx="1027784" cy="1181362"/>
      </dsp:txXfrm>
    </dsp:sp>
    <dsp:sp modelId="{E3D54813-D997-4B9C-B770-CE5634A7D7D4}">
      <dsp:nvSpPr>
        <dsp:cNvPr id="0" name=""/>
        <dsp:cNvSpPr/>
      </dsp:nvSpPr>
      <dsp:spPr>
        <a:xfrm rot="5400000">
          <a:off x="2175025" y="3011460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18712"/>
            <a:lumOff val="248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時折　　むせる</a:t>
          </a:r>
          <a:endParaRPr kumimoji="1" lang="en-US" altLang="ja-JP" sz="1800" b="1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咳込む</a:t>
          </a:r>
        </a:p>
      </dsp:txBody>
      <dsp:txXfrm rot="-5400000">
        <a:off x="2519265" y="3167354"/>
        <a:ext cx="1027784" cy="1181362"/>
      </dsp:txXfrm>
    </dsp:sp>
    <dsp:sp modelId="{C51C5D33-E9CF-4DFB-8F32-CC5E1DB4FB58}">
      <dsp:nvSpPr>
        <dsp:cNvPr id="0" name=""/>
        <dsp:cNvSpPr/>
      </dsp:nvSpPr>
      <dsp:spPr>
        <a:xfrm>
          <a:off x="304856" y="3273788"/>
          <a:ext cx="1853566" cy="10297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700" kern="1200" dirty="0"/>
            <a:t>咽頭・咬筋他</a:t>
          </a:r>
        </a:p>
      </dsp:txBody>
      <dsp:txXfrm>
        <a:off x="304856" y="3273788"/>
        <a:ext cx="1853566" cy="1029758"/>
      </dsp:txXfrm>
    </dsp:sp>
    <dsp:sp modelId="{965F3865-26BB-4B8E-99AF-579237025E8E}">
      <dsp:nvSpPr>
        <dsp:cNvPr id="0" name=""/>
        <dsp:cNvSpPr/>
      </dsp:nvSpPr>
      <dsp:spPr>
        <a:xfrm rot="5400000">
          <a:off x="2986836" y="4481990"/>
          <a:ext cx="1716264" cy="149315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shade val="50000"/>
            <a:hueOff val="0"/>
            <a:satOff val="-9356"/>
            <a:lumOff val="1241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流涎</a:t>
          </a:r>
        </a:p>
      </dsp:txBody>
      <dsp:txXfrm rot="-5400000">
        <a:off x="3331076" y="4637884"/>
        <a:ext cx="1027784" cy="1181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7B6BF6E-1AF9-0D49-6978-8875555B8F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500" cy="501650"/>
          </a:xfrm>
          <a:prstGeom prst="rect">
            <a:avLst/>
          </a:prstGeom>
        </p:spPr>
        <p:txBody>
          <a:bodyPr vert="horz" lIns="91982" tIns="45990" rIns="91982" bIns="45990" rtlCol="0"/>
          <a:lstStyle>
            <a:lvl1pPr algn="l" eaLnBrk="1" hangingPunct="1">
              <a:defRPr kumimoji="1" sz="1100">
                <a:ea typeface="ＭＳ ゴシック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6ECA639-36B4-DDCD-4548-60C85627C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6" y="1"/>
            <a:ext cx="2984500" cy="501650"/>
          </a:xfrm>
          <a:prstGeom prst="rect">
            <a:avLst/>
          </a:prstGeom>
        </p:spPr>
        <p:txBody>
          <a:bodyPr vert="horz" lIns="91982" tIns="45990" rIns="91982" bIns="45990" rtlCol="0"/>
          <a:lstStyle>
            <a:lvl1pPr algn="r" eaLnBrk="1" hangingPunct="1">
              <a:defRPr kumimoji="1" sz="1100">
                <a:ea typeface="ＭＳ ゴシック" pitchFamily="49" charset="-128"/>
              </a:defRPr>
            </a:lvl1pPr>
          </a:lstStyle>
          <a:p>
            <a:pPr>
              <a:defRPr/>
            </a:pPr>
            <a:fld id="{9DF6953A-9EDE-4215-A29D-6020435AB3CA}" type="datetimeFigureOut">
              <a:rPr lang="ja-JP" altLang="en-US"/>
              <a:pPr>
                <a:defRPr/>
              </a:pPr>
              <a:t>2025/1/21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746ABD-8A21-282D-E056-1AEDC7EEDE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5475"/>
            <a:ext cx="2984500" cy="501650"/>
          </a:xfrm>
          <a:prstGeom prst="rect">
            <a:avLst/>
          </a:prstGeom>
        </p:spPr>
        <p:txBody>
          <a:bodyPr vert="horz" lIns="91982" tIns="45990" rIns="91982" bIns="45990" rtlCol="0" anchor="b"/>
          <a:lstStyle>
            <a:lvl1pPr algn="l" eaLnBrk="1" hangingPunct="1">
              <a:defRPr kumimoji="1" sz="1100">
                <a:ea typeface="ＭＳ ゴシック" pitchFamily="4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9EA7A0-C5B3-6628-019F-9E8B88FB95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6" y="9515475"/>
            <a:ext cx="2984500" cy="501650"/>
          </a:xfrm>
          <a:prstGeom prst="rect">
            <a:avLst/>
          </a:prstGeom>
        </p:spPr>
        <p:txBody>
          <a:bodyPr vert="horz" wrap="square" lIns="91982" tIns="45990" rIns="91982" bIns="459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A94585BA-1331-433D-95C1-A8FD535332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te-C">
            <a:extLst>
              <a:ext uri="{FF2B5EF4-FFF2-40B4-BE49-F238E27FC236}">
                <a16:creationId xmlns:a16="http://schemas.microsoft.com/office/drawing/2014/main" id="{EB6740FD-BD3D-FDAC-893F-A3B17470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4840288"/>
            <a:ext cx="523875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68E5FA1E-511A-A9F5-E2A0-D00A3F7241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5387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46A96A1-35F8-0388-16FB-D8175BF820D1}"/>
              </a:ext>
            </a:extLst>
          </p:cNvPr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1147764" y="5175250"/>
            <a:ext cx="4745037" cy="3422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82" tIns="45990" rIns="91982" bIns="459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             </a:t>
            </a:r>
          </a:p>
          <a:p>
            <a:pPr lvl="1"/>
            <a:r>
              <a:rPr lang="ja-JP" altLang="en-US" noProof="0"/>
              <a:t>       </a:t>
            </a:r>
          </a:p>
          <a:p>
            <a:pPr lvl="2"/>
            <a:r>
              <a:rPr lang="ja-JP" altLang="en-US" noProof="0"/>
              <a:t>       </a:t>
            </a:r>
          </a:p>
          <a:p>
            <a:pPr lvl="3"/>
            <a:r>
              <a:rPr lang="ja-JP" altLang="en-US" noProof="0"/>
              <a:t>       </a:t>
            </a:r>
          </a:p>
          <a:p>
            <a:pPr lvl="4"/>
            <a:r>
              <a:rPr lang="ja-JP" altLang="en-US" noProof="0"/>
              <a:t>       </a:t>
            </a:r>
            <a:r>
              <a:rPr lang="en-US" altLang="ja-JP" noProof="0"/>
              <a:t> 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936EDDF-F528-5CD5-9B1B-DDD522D54B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6414" y="8766175"/>
            <a:ext cx="458787" cy="1666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82" tIns="45990" rIns="91982" bIns="459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F8AB65D8-FDFD-453A-A454-A0852699DF6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ts val="14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ＭＳ ゴシック" pitchFamily="49" charset="-128"/>
        <a:ea typeface="ＭＳ Ｐ明朝" pitchFamily="18" charset="-128"/>
        <a:cs typeface="+mn-cs"/>
      </a:defRPr>
    </a:lvl1pPr>
    <a:lvl2pPr marL="457200" algn="l" rtl="0" eaLnBrk="0" fontAlgn="base" hangingPunct="0">
      <a:lnSpc>
        <a:spcPts val="14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ＭＳ ゴシック" pitchFamily="49" charset="-128"/>
        <a:ea typeface="ＭＳ Ｐ明朝" pitchFamily="18" charset="-128"/>
        <a:cs typeface="+mn-cs"/>
      </a:defRPr>
    </a:lvl2pPr>
    <a:lvl3pPr marL="914400" algn="l" rtl="0" eaLnBrk="0" fontAlgn="base" hangingPunct="0">
      <a:lnSpc>
        <a:spcPts val="14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ＭＳ ゴシック" pitchFamily="49" charset="-128"/>
        <a:ea typeface="ＭＳ Ｐ明朝" pitchFamily="18" charset="-128"/>
        <a:cs typeface="+mn-cs"/>
      </a:defRPr>
    </a:lvl3pPr>
    <a:lvl4pPr marL="1371600" algn="l" rtl="0" eaLnBrk="0" fontAlgn="base" hangingPunct="0">
      <a:lnSpc>
        <a:spcPts val="14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ＭＳ ゴシック" pitchFamily="49" charset="-128"/>
        <a:ea typeface="ＭＳ Ｐ明朝" pitchFamily="18" charset="-128"/>
        <a:cs typeface="+mn-cs"/>
      </a:defRPr>
    </a:lvl4pPr>
    <a:lvl5pPr marL="1828800" algn="l" rtl="0" eaLnBrk="0" fontAlgn="base" hangingPunct="0">
      <a:lnSpc>
        <a:spcPts val="14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ＭＳ ゴシック" pitchFamily="49" charset="-128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>
            <a:extLst>
              <a:ext uri="{FF2B5EF4-FFF2-40B4-BE49-F238E27FC236}">
                <a16:creationId xmlns:a16="http://schemas.microsoft.com/office/drawing/2014/main" id="{408092F7-6EEC-87FF-3183-1A5C475C4F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ノート プレースホルダー 2">
            <a:extLst>
              <a:ext uri="{FF2B5EF4-FFF2-40B4-BE49-F238E27FC236}">
                <a16:creationId xmlns:a16="http://schemas.microsoft.com/office/drawing/2014/main" id="{BEC4D155-3C0B-E40A-351B-7008FE228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/>
          </a:p>
        </p:txBody>
      </p:sp>
      <p:sp>
        <p:nvSpPr>
          <p:cNvPr id="18436" name="スライド番号プレースホルダー 3">
            <a:extLst>
              <a:ext uri="{FF2B5EF4-FFF2-40B4-BE49-F238E27FC236}">
                <a16:creationId xmlns:a16="http://schemas.microsoft.com/office/drawing/2014/main" id="{85745BAE-F4A3-D57A-24E4-D8A55B015B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1pPr>
            <a:lvl2pPr marL="744458" indent="-282544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2pPr>
            <a:lvl3pPr marL="1147639" indent="-223814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3pPr>
            <a:lvl4pPr marL="1609551" indent="-223814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4pPr>
            <a:lvl5pPr marL="2069876" indent="-223814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5pPr>
            <a:lvl6pPr marL="2527027" indent="-2238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6pPr>
            <a:lvl7pPr marL="2984177" indent="-2238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7pPr>
            <a:lvl8pPr marL="3441327" indent="-2238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8pPr>
            <a:lvl9pPr marL="3898478" indent="-22381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9pPr>
          </a:lstStyle>
          <a:p>
            <a:fld id="{B1098DA6-B416-4E18-8315-5C0957D3ADA4}" type="slidenum">
              <a:rPr kumimoji="0" lang="ja-JP" altLang="en-US" sz="1000">
                <a:ea typeface="ＭＳ ゴシック" panose="020B0609070205080204" pitchFamily="49" charset="-128"/>
              </a:rPr>
              <a:pPr/>
              <a:t>3</a:t>
            </a:fld>
            <a:endParaRPr kumimoji="0" lang="ja-JP" altLang="en-US" sz="1000"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CE0A11-3B99-64B7-84FE-0BBA29D4AB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48128-6A0A-4646-B66D-4CFDF87C89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874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A37016-D828-0AF4-4729-D236C4833F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16BD9-8B1B-4F15-94E4-794B99CF3E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391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BA07CF3-3213-5A20-0906-15B8215EF4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A2DB8-6909-4278-88D1-3B5FD466FA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68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C36DB34-8255-BA88-56BF-DD1556122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1013"/>
            <a:ext cx="84216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 タイトルの書式設定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0DC24E7-74A3-66A3-92D6-6AD804541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050925"/>
            <a:ext cx="8421687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ja-JP"/>
              <a:t>マスタ テキストの書式設定</a:t>
            </a:r>
          </a:p>
          <a:p>
            <a:pPr lvl="1"/>
            <a:r>
              <a:rPr lang="ja-JP" altLang="ja-JP"/>
              <a:t>第 2 レベル</a:t>
            </a:r>
          </a:p>
          <a:p>
            <a:pPr lvl="2"/>
            <a:r>
              <a:rPr lang="ja-JP" altLang="ja-JP"/>
              <a:t>第 3 レベル</a:t>
            </a:r>
          </a:p>
          <a:p>
            <a:pPr lvl="3"/>
            <a:r>
              <a:rPr lang="ja-JP" altLang="ja-JP"/>
              <a:t>第 4 レベル</a:t>
            </a:r>
          </a:p>
          <a:p>
            <a:pPr lvl="4"/>
            <a:r>
              <a:rPr lang="ja-JP" altLang="ja-JP"/>
              <a:t>第 5 レベル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4C2A801-1366-1506-A26E-36F455FE3E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2475" y="6572250"/>
            <a:ext cx="539750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8C7D24-4B25-4B24-B09A-01192ADF74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67" r:id="rId1"/>
    <p:sldLayoutId id="2147487777" r:id="rId2"/>
    <p:sldLayoutId id="214748777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5000"/>
        </a:spcBef>
        <a:spcAft>
          <a:spcPct val="25000"/>
        </a:spcAft>
        <a:buSzPct val="70000"/>
        <a:buFont typeface="Wingdings" panose="05000000000000000000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5000"/>
        </a:spcBef>
        <a:spcAft>
          <a:spcPct val="25000"/>
        </a:spcAft>
        <a:buSzPct val="70000"/>
        <a:buFont typeface="Wingdings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5000"/>
        </a:spcBef>
        <a:spcAft>
          <a:spcPct val="25000"/>
        </a:spcAft>
        <a:buSzPct val="70000"/>
        <a:buFont typeface="Wingdings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5000"/>
        </a:spcBef>
        <a:spcAft>
          <a:spcPct val="25000"/>
        </a:spcAft>
        <a:buSzPct val="70000"/>
        <a:buFont typeface="Wingdings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5000"/>
        </a:spcBef>
        <a:spcAft>
          <a:spcPct val="25000"/>
        </a:spcAft>
        <a:buSzPct val="70000"/>
        <a:buFont typeface="Wingdings" pitchFamily="2" charset="2"/>
        <a:buChar char="p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F662ADF-A105-9EE4-06D9-B45E1A49E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416" y="1816391"/>
            <a:ext cx="7308850" cy="189547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40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algn="ctr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ctr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ctr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ctr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algn="ctr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algn="ctr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algn="ctr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algn="ctr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kumimoji="0" lang="ja-JP" altLang="en-US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口腔ケア講座 ①</a:t>
            </a:r>
            <a:endParaRPr kumimoji="0" lang="en-US" altLang="ja-JP" sz="48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1" hangingPunct="1">
              <a:defRPr/>
            </a:pPr>
            <a:r>
              <a:rPr kumimoji="0" lang="ja-JP" altLang="en-US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 全身疾患と口腔ケア ・口腔フレイル ～</a:t>
            </a:r>
            <a:endParaRPr kumimoji="0" lang="en-US" altLang="ja-JP" sz="28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243" name="テキスト ボックス 2">
            <a:extLst>
              <a:ext uri="{FF2B5EF4-FFF2-40B4-BE49-F238E27FC236}">
                <a16:creationId xmlns:a16="http://schemas.microsoft.com/office/drawing/2014/main" id="{12AB0821-B48C-E96D-B2F0-238EFE209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327775"/>
            <a:ext cx="227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1200" b="0">
                <a:latin typeface="ＭＳ ゴシック" panose="020B0609070205080204" pitchFamily="49" charset="-128"/>
              </a:rPr>
              <a:t>山口県歯科衛生士会</a:t>
            </a:r>
            <a:endParaRPr lang="en-US" altLang="ja-JP" sz="1200" b="0">
              <a:latin typeface="ＭＳ ゴシック" panose="020B0609070205080204" pitchFamily="49" charset="-128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1200" b="0">
                <a:latin typeface="ＭＳ ゴシック" panose="020B0609070205080204" pitchFamily="49" charset="-128"/>
              </a:rPr>
              <a:t>　　　会長　今田千恵美</a:t>
            </a:r>
            <a:endParaRPr lang="en-US" altLang="ja-JP" sz="1200" b="0">
              <a:latin typeface="ＭＳ ゴシック" panose="020B0609070205080204" pitchFamily="49" charset="-128"/>
            </a:endParaRPr>
          </a:p>
        </p:txBody>
      </p:sp>
      <p:sp>
        <p:nvSpPr>
          <p:cNvPr id="10244" name="テキスト ボックス 5">
            <a:extLst>
              <a:ext uri="{FF2B5EF4-FFF2-40B4-BE49-F238E27FC236}">
                <a16:creationId xmlns:a16="http://schemas.microsoft.com/office/drawing/2014/main" id="{555620C0-E146-603F-9DA3-FFCC45BDC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051550"/>
            <a:ext cx="2276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ja-JP" sz="1200" b="0" dirty="0">
                <a:latin typeface="ＭＳ ゴシック" panose="020B0609070205080204" pitchFamily="49" charset="-128"/>
              </a:rPr>
              <a:t>2025</a:t>
            </a:r>
            <a:r>
              <a:rPr lang="ja-JP" altLang="en-US" sz="1200" b="0" dirty="0">
                <a:latin typeface="ＭＳ ゴシック" panose="020B0609070205080204" pitchFamily="49" charset="-128"/>
              </a:rPr>
              <a:t>年</a:t>
            </a:r>
            <a:r>
              <a:rPr lang="en-US" altLang="ja-JP" sz="1200" b="0" dirty="0">
                <a:latin typeface="ＭＳ ゴシック" panose="020B0609070205080204" pitchFamily="49" charset="-128"/>
              </a:rPr>
              <a:t>1</a:t>
            </a:r>
            <a:r>
              <a:rPr lang="ja-JP" altLang="en-US" sz="1200" b="0" dirty="0">
                <a:latin typeface="ＭＳ ゴシック" panose="020B0609070205080204" pitchFamily="49" charset="-128"/>
              </a:rPr>
              <a:t>月</a:t>
            </a:r>
            <a:r>
              <a:rPr lang="en-US" altLang="ja-JP" sz="1200" b="0" dirty="0">
                <a:latin typeface="ＭＳ ゴシック" panose="020B0609070205080204" pitchFamily="49" charset="-128"/>
              </a:rPr>
              <a:t>19</a:t>
            </a:r>
            <a:r>
              <a:rPr lang="ja-JP" altLang="en-US" sz="1200" b="0" dirty="0">
                <a:latin typeface="ＭＳ ゴシック" panose="020B0609070205080204" pitchFamily="49" charset="-128"/>
              </a:rPr>
              <a:t>日</a:t>
            </a:r>
            <a:endParaRPr lang="en-US" altLang="ja-JP" sz="1200" b="0" dirty="0">
              <a:latin typeface="ＭＳ ゴシック" panose="020B0609070205080204" pitchFamily="49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番号プレースホルダー 3">
            <a:extLst>
              <a:ext uri="{FF2B5EF4-FFF2-40B4-BE49-F238E27FC236}">
                <a16:creationId xmlns:a16="http://schemas.microsoft.com/office/drawing/2014/main" id="{1ACB86E6-EE47-54FF-FC49-205987F31A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AA820190-C78E-489F-B23B-9301350FDCB0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10</a:t>
            </a:fld>
            <a:endParaRPr lang="ja-JP" altLang="en-US" b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3BC55F6-AB5F-5FD5-8949-E1D81879A40C}"/>
              </a:ext>
            </a:extLst>
          </p:cNvPr>
          <p:cNvSpPr txBox="1">
            <a:spLocks noChangeArrowheads="1"/>
          </p:cNvSpPr>
          <p:nvPr/>
        </p:nvSpPr>
        <p:spPr>
          <a:xfrm>
            <a:off x="361950" y="346075"/>
            <a:ext cx="8267700" cy="360363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>
              <a:defRPr/>
            </a:pPr>
            <a:r>
              <a:rPr kumimoji="0" lang="ja-JP" altLang="en-US" sz="2400" i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＜なんで、お口の中の菌に感染するの？＞　</a:t>
            </a:r>
            <a:r>
              <a:rPr kumimoji="0" lang="ja-JP" altLang="en-US" sz="17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胃に入って菌が死ぬのでは</a:t>
            </a:r>
            <a:r>
              <a:rPr kumimoji="0" lang="en-US" altLang="ja-JP" sz="17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…</a:t>
            </a:r>
            <a:endParaRPr kumimoji="0" lang="ja-JP" altLang="ja-JP" sz="1700" b="1" i="1" kern="0" dirty="0">
              <a:latin typeface="Arial" pitchFamily="34" charset="0"/>
              <a:ea typeface="HG丸ｺﾞｼｯｸM-PRO" pitchFamily="50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921EA71-0E9B-B0C1-92F7-9FFF40A65F0A}"/>
              </a:ext>
            </a:extLst>
          </p:cNvPr>
          <p:cNvGrpSpPr>
            <a:grpSpLocks/>
          </p:cNvGrpSpPr>
          <p:nvPr/>
        </p:nvGrpSpPr>
        <p:grpSpPr bwMode="auto">
          <a:xfrm>
            <a:off x="1041240" y="3226630"/>
            <a:ext cx="5525774" cy="1323975"/>
            <a:chOff x="1081088" y="3255646"/>
            <a:chExt cx="5919073" cy="1510029"/>
          </a:xfrm>
        </p:grpSpPr>
        <p:sp>
          <p:nvSpPr>
            <p:cNvPr id="6" name="矢印: ストライプ 5">
              <a:extLst>
                <a:ext uri="{FF2B5EF4-FFF2-40B4-BE49-F238E27FC236}">
                  <a16:creationId xmlns:a16="http://schemas.microsoft.com/office/drawing/2014/main" id="{40E38E7E-9CF7-977E-E3E1-2B5AB649399D}"/>
                </a:ext>
              </a:extLst>
            </p:cNvPr>
            <p:cNvSpPr/>
            <p:nvPr/>
          </p:nvSpPr>
          <p:spPr bwMode="auto">
            <a:xfrm rot="5400000">
              <a:off x="980051" y="3393203"/>
              <a:ext cx="1473509" cy="1271434"/>
            </a:xfrm>
            <a:prstGeom prst="stripedRightArrow">
              <a:avLst/>
            </a:prstGeom>
            <a:solidFill>
              <a:srgbClr val="FF0000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eaLnBrk="1" hangingPunct="1">
                <a:defRPr/>
              </a:pPr>
              <a:r>
                <a:rPr kumimoji="0" lang="ja-JP" altLang="en-US" sz="16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歯周病</a:t>
              </a:r>
            </a:p>
          </p:txBody>
        </p:sp>
        <p:sp>
          <p:nvSpPr>
            <p:cNvPr id="21526" name="爆発: 8 pt 25">
              <a:extLst>
                <a:ext uri="{FF2B5EF4-FFF2-40B4-BE49-F238E27FC236}">
                  <a16:creationId xmlns:a16="http://schemas.microsoft.com/office/drawing/2014/main" id="{D0DDF075-902B-2FFC-E570-8FF685EF7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261" y="3255646"/>
              <a:ext cx="3517900" cy="1323975"/>
            </a:xfrm>
            <a:prstGeom prst="irregularSeal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kumimoji="0" lang="ja-JP" altLang="en-US" sz="160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ジンジバリス菌等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1C5D63C-513B-4D62-9EFC-D4AA37E74E08}"/>
              </a:ext>
            </a:extLst>
          </p:cNvPr>
          <p:cNvGrpSpPr>
            <a:grpSpLocks/>
          </p:cNvGrpSpPr>
          <p:nvPr/>
        </p:nvGrpSpPr>
        <p:grpSpPr bwMode="auto">
          <a:xfrm>
            <a:off x="579438" y="4035425"/>
            <a:ext cx="7793037" cy="2205038"/>
            <a:chOff x="579438" y="4035108"/>
            <a:chExt cx="7793037" cy="2205355"/>
          </a:xfrm>
        </p:grpSpPr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E17BBD10-013A-6B75-4880-7E7BDE14B150}"/>
                </a:ext>
              </a:extLst>
            </p:cNvPr>
            <p:cNvSpPr/>
            <p:nvPr/>
          </p:nvSpPr>
          <p:spPr bwMode="auto">
            <a:xfrm>
              <a:off x="579438" y="4765463"/>
              <a:ext cx="2274887" cy="1475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kumimoji="0" lang="ja-JP" altLang="en-US" sz="28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口腔内に潰瘍</a:t>
              </a: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D64E2589-957A-443A-65B3-6443CAA168B0}"/>
                </a:ext>
              </a:extLst>
            </p:cNvPr>
            <p:cNvSpPr/>
            <p:nvPr/>
          </p:nvSpPr>
          <p:spPr bwMode="auto">
            <a:xfrm>
              <a:off x="3359150" y="4765463"/>
              <a:ext cx="2274888" cy="1475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kumimoji="0" lang="ja-JP" altLang="en-US" sz="28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血管内に侵入</a:t>
              </a:r>
            </a:p>
          </p:txBody>
        </p:sp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8CABE1F6-A081-0B86-E574-9799F97A0806}"/>
                </a:ext>
              </a:extLst>
            </p:cNvPr>
            <p:cNvSpPr/>
            <p:nvPr/>
          </p:nvSpPr>
          <p:spPr bwMode="auto">
            <a:xfrm>
              <a:off x="2933700" y="5264010"/>
              <a:ext cx="357188" cy="477907"/>
            </a:xfrm>
            <a:prstGeom prst="rightArrow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kumimoji="0" lang="ja-JP" altLang="en-US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32776F12-B45F-2505-F2E2-731BDD921AF4}"/>
                </a:ext>
              </a:extLst>
            </p:cNvPr>
            <p:cNvSpPr/>
            <p:nvPr/>
          </p:nvSpPr>
          <p:spPr bwMode="auto">
            <a:xfrm>
              <a:off x="6097588" y="4765463"/>
              <a:ext cx="2274887" cy="1475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kumimoji="0" lang="ja-JP" altLang="en-US" sz="26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全身に！</a:t>
              </a:r>
            </a:p>
          </p:txBody>
        </p:sp>
        <p:sp>
          <p:nvSpPr>
            <p:cNvPr id="16" name="矢印: 右 15">
              <a:extLst>
                <a:ext uri="{FF2B5EF4-FFF2-40B4-BE49-F238E27FC236}">
                  <a16:creationId xmlns:a16="http://schemas.microsoft.com/office/drawing/2014/main" id="{85D02D24-5024-3AFE-3D9A-E3C384D5CB6A}"/>
                </a:ext>
              </a:extLst>
            </p:cNvPr>
            <p:cNvSpPr/>
            <p:nvPr/>
          </p:nvSpPr>
          <p:spPr bwMode="auto">
            <a:xfrm>
              <a:off x="5661025" y="5264010"/>
              <a:ext cx="357188" cy="477907"/>
            </a:xfrm>
            <a:prstGeom prst="rightArrow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kumimoji="0" lang="ja-JP" altLang="en-US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pic>
          <p:nvPicPr>
            <p:cNvPr id="21524" name="図 9">
              <a:extLst>
                <a:ext uri="{FF2B5EF4-FFF2-40B4-BE49-F238E27FC236}">
                  <a16:creationId xmlns:a16="http://schemas.microsoft.com/office/drawing/2014/main" id="{5C605AB2-84A8-1CE3-FE0F-8C11F5C6D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624" y="4035108"/>
              <a:ext cx="1353503" cy="1353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AB85EC2-7C6B-59A3-2DE1-D4AAB0971697}"/>
              </a:ext>
            </a:extLst>
          </p:cNvPr>
          <p:cNvGrpSpPr/>
          <p:nvPr/>
        </p:nvGrpSpPr>
        <p:grpSpPr>
          <a:xfrm>
            <a:off x="6137275" y="1487488"/>
            <a:ext cx="2824163" cy="2025650"/>
            <a:chOff x="6137275" y="1487488"/>
            <a:chExt cx="2824163" cy="2025650"/>
          </a:xfrm>
        </p:grpSpPr>
        <p:pic>
          <p:nvPicPr>
            <p:cNvPr id="21511" name="図 19">
              <a:extLst>
                <a:ext uri="{FF2B5EF4-FFF2-40B4-BE49-F238E27FC236}">
                  <a16:creationId xmlns:a16="http://schemas.microsoft.com/office/drawing/2014/main" id="{61967217-8E37-199E-98EF-291C4EA79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184" y="2650166"/>
              <a:ext cx="1098254" cy="862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40516F92-DC54-91F7-3331-60636F39B369}"/>
                </a:ext>
              </a:extLst>
            </p:cNvPr>
            <p:cNvSpPr/>
            <p:nvPr/>
          </p:nvSpPr>
          <p:spPr bwMode="auto">
            <a:xfrm>
              <a:off x="6137275" y="1487488"/>
              <a:ext cx="2274888" cy="1473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kumimoji="0" lang="ja-JP" altLang="en-US" sz="32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胃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C3A7165-AC53-5923-1BF8-D20628486BF0}"/>
              </a:ext>
            </a:extLst>
          </p:cNvPr>
          <p:cNvGrpSpPr/>
          <p:nvPr/>
        </p:nvGrpSpPr>
        <p:grpSpPr>
          <a:xfrm>
            <a:off x="579438" y="1441450"/>
            <a:ext cx="5478462" cy="1519238"/>
            <a:chOff x="579438" y="1441450"/>
            <a:chExt cx="5478462" cy="1519238"/>
          </a:xfrm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FED603C7-FDDB-41A5-4389-98C19A34CD75}"/>
                </a:ext>
              </a:extLst>
            </p:cNvPr>
            <p:cNvSpPr/>
            <p:nvPr/>
          </p:nvSpPr>
          <p:spPr bwMode="auto">
            <a:xfrm>
              <a:off x="579438" y="1441450"/>
              <a:ext cx="2274887" cy="1473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kumimoji="0" lang="ja-JP" altLang="en-US" sz="32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口腔内細菌</a:t>
              </a:r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2CBECC4C-9C98-CDC7-89C8-0095BE09F55C}"/>
                </a:ext>
              </a:extLst>
            </p:cNvPr>
            <p:cNvSpPr/>
            <p:nvPr/>
          </p:nvSpPr>
          <p:spPr bwMode="auto">
            <a:xfrm>
              <a:off x="3359150" y="1487488"/>
              <a:ext cx="2273300" cy="1473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kumimoji="0" lang="ja-JP" altLang="en-US" sz="32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食道</a:t>
              </a:r>
            </a:p>
          </p:txBody>
        </p:sp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605A3FD2-06D6-F052-0F30-3A1C41673A58}"/>
                </a:ext>
              </a:extLst>
            </p:cNvPr>
            <p:cNvSpPr/>
            <p:nvPr/>
          </p:nvSpPr>
          <p:spPr bwMode="auto">
            <a:xfrm>
              <a:off x="2933700" y="1939925"/>
              <a:ext cx="357188" cy="47625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kumimoji="0" lang="ja-JP" altLang="en-US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8" name="矢印: 右 17">
              <a:extLst>
                <a:ext uri="{FF2B5EF4-FFF2-40B4-BE49-F238E27FC236}">
                  <a16:creationId xmlns:a16="http://schemas.microsoft.com/office/drawing/2014/main" id="{895B8EF5-C922-E134-3BF2-E7F7ED7BCAFC}"/>
                </a:ext>
              </a:extLst>
            </p:cNvPr>
            <p:cNvSpPr/>
            <p:nvPr/>
          </p:nvSpPr>
          <p:spPr bwMode="auto">
            <a:xfrm>
              <a:off x="5700713" y="2005013"/>
              <a:ext cx="357187" cy="477837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kumimoji="0" lang="ja-JP" altLang="en-US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pic>
          <p:nvPicPr>
            <p:cNvPr id="21513" name="図 12">
              <a:extLst>
                <a:ext uri="{FF2B5EF4-FFF2-40B4-BE49-F238E27FC236}">
                  <a16:creationId xmlns:a16="http://schemas.microsoft.com/office/drawing/2014/main" id="{023FC0D3-12C8-6DC7-E36E-2BFFA8B8C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704" y="2153779"/>
              <a:ext cx="669778" cy="669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3">
            <a:extLst>
              <a:ext uri="{FF2B5EF4-FFF2-40B4-BE49-F238E27FC236}">
                <a16:creationId xmlns:a16="http://schemas.microsoft.com/office/drawing/2014/main" id="{918A812C-F11D-CAC7-59B2-C3AF7834AF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039834D9-C2B8-4A83-AB4E-8DCE52591BDC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11</a:t>
            </a:fld>
            <a:endParaRPr lang="ja-JP" altLang="en-US" b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E8456FD-816D-121B-B974-3F4D77453B2F}"/>
              </a:ext>
            </a:extLst>
          </p:cNvPr>
          <p:cNvSpPr txBox="1">
            <a:spLocks noChangeArrowheads="1"/>
          </p:cNvSpPr>
          <p:nvPr/>
        </p:nvSpPr>
        <p:spPr>
          <a:xfrm>
            <a:off x="644525" y="230718"/>
            <a:ext cx="7853363" cy="3603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>
              <a:defRPr/>
            </a:pPr>
            <a:r>
              <a:rPr kumimoji="0" lang="ja-JP" altLang="en-US" sz="2400" i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＜なんで口が全身に関係あるの？＞　</a:t>
            </a:r>
            <a:r>
              <a:rPr kumimoji="0" lang="ja-JP" altLang="en-US" sz="17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口腔には数百種類の菌が存在する</a:t>
            </a:r>
            <a:endParaRPr kumimoji="0" lang="ja-JP" altLang="ja-JP" sz="1700" i="1" kern="0" dirty="0">
              <a:latin typeface="Arial" pitchFamily="34" charset="0"/>
              <a:ea typeface="HG丸ｺﾞｼｯｸM-PRO" pitchFamily="50" charset="-128"/>
            </a:endParaRPr>
          </a:p>
        </p:txBody>
      </p:sp>
      <p:graphicFrame>
        <p:nvGraphicFramePr>
          <p:cNvPr id="2" name="図表 1">
            <a:extLst>
              <a:ext uri="{FF2B5EF4-FFF2-40B4-BE49-F238E27FC236}">
                <a16:creationId xmlns:a16="http://schemas.microsoft.com/office/drawing/2014/main" id="{C05F0786-AF57-5696-FFE0-3405C59D0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8423294"/>
              </p:ext>
            </p:extLst>
          </p:nvPr>
        </p:nvGraphicFramePr>
        <p:xfrm>
          <a:off x="455635" y="72687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楕円 2">
            <a:extLst>
              <a:ext uri="{FF2B5EF4-FFF2-40B4-BE49-F238E27FC236}">
                <a16:creationId xmlns:a16="http://schemas.microsoft.com/office/drawing/2014/main" id="{574F6398-ABB8-88D4-9852-08CDB89481B1}"/>
              </a:ext>
            </a:extLst>
          </p:cNvPr>
          <p:cNvSpPr/>
          <p:nvPr/>
        </p:nvSpPr>
        <p:spPr bwMode="auto">
          <a:xfrm>
            <a:off x="6594565" y="747715"/>
            <a:ext cx="2274888" cy="190023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kumimoji="0" lang="ja-JP" altLang="en-US" sz="4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感染</a:t>
            </a:r>
            <a:endParaRPr kumimoji="0" lang="en-US" altLang="ja-JP" sz="4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defRPr/>
            </a:pPr>
            <a:r>
              <a:rPr kumimoji="0" lang="ja-JP" altLang="en-US" sz="16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お口の中の菌が血管を通って　全身に</a:t>
            </a:r>
            <a:r>
              <a:rPr kumimoji="0" lang="en-US" altLang="ja-JP" sz="16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…</a:t>
            </a:r>
            <a:endParaRPr kumimoji="0" lang="ja-JP" altLang="en-US" sz="16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B62154A5-B187-F9FD-6C8B-543CA327608C}"/>
              </a:ext>
            </a:extLst>
          </p:cNvPr>
          <p:cNvSpPr/>
          <p:nvPr/>
        </p:nvSpPr>
        <p:spPr bwMode="auto">
          <a:xfrm>
            <a:off x="6637338" y="2931234"/>
            <a:ext cx="2274887" cy="17410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kumimoji="0" lang="ja-JP" altLang="en-US" sz="4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栄養</a:t>
            </a:r>
            <a:endParaRPr kumimoji="0" lang="en-US" altLang="ja-JP" sz="4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defRPr/>
            </a:pPr>
            <a:r>
              <a:rPr kumimoji="0" lang="ja-JP" altLang="en-US" sz="16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バランスよく　食べられるか　否か？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36FE8BDB-C17A-E485-94AF-743166DDA7C3}"/>
              </a:ext>
            </a:extLst>
          </p:cNvPr>
          <p:cNvSpPr/>
          <p:nvPr/>
        </p:nvSpPr>
        <p:spPr bwMode="auto">
          <a:xfrm>
            <a:off x="5464416" y="3759638"/>
            <a:ext cx="1172922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kumimoji="0" lang="ja-JP" altLang="en-US" sz="24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転倒</a:t>
            </a:r>
            <a:endParaRPr kumimoji="0" lang="ja-JP" altLang="en-US" sz="16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97725A2-C0C2-C0F7-E893-A78A1393C352}"/>
              </a:ext>
            </a:extLst>
          </p:cNvPr>
          <p:cNvSpPr/>
          <p:nvPr/>
        </p:nvSpPr>
        <p:spPr bwMode="auto">
          <a:xfrm>
            <a:off x="5502605" y="4369238"/>
            <a:ext cx="2274887" cy="174104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kumimoji="0" lang="ja-JP" altLang="en-US" sz="40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噛む</a:t>
            </a:r>
            <a:endParaRPr kumimoji="0" lang="en-US" altLang="ja-JP" sz="40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defRPr/>
            </a:pPr>
            <a:r>
              <a:rPr kumimoji="0" lang="ja-JP" altLang="en-US" sz="16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マイネルト神経細胞などを刺激</a:t>
            </a:r>
            <a:endParaRPr kumimoji="0" lang="en-US" altLang="ja-JP" sz="16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defRPr/>
            </a:pPr>
            <a:r>
              <a:rPr kumimoji="0" lang="ja-JP" altLang="en-US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＊</a:t>
            </a:r>
            <a:r>
              <a:rPr kumimoji="0" lang="ja-JP" altLang="en-US" sz="12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上の義歯を入れた方のお話</a:t>
            </a:r>
          </a:p>
          <a:p>
            <a:pPr algn="ctr" eaLnBrk="1" hangingPunct="1">
              <a:defRPr/>
            </a:pPr>
            <a:endParaRPr kumimoji="0" lang="ja-JP" altLang="en-US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EA01EF3-417A-DEA0-FA52-5C8269AA3A46}"/>
              </a:ext>
            </a:extLst>
          </p:cNvPr>
          <p:cNvGrpSpPr/>
          <p:nvPr/>
        </p:nvGrpSpPr>
        <p:grpSpPr>
          <a:xfrm>
            <a:off x="1026217" y="4790873"/>
            <a:ext cx="4608243" cy="2001297"/>
            <a:chOff x="1166100" y="4750341"/>
            <a:chExt cx="4608243" cy="2001297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862327EB-F604-8AE3-2352-E793BDDBE982}"/>
                </a:ext>
              </a:extLst>
            </p:cNvPr>
            <p:cNvSpPr/>
            <p:nvPr/>
          </p:nvSpPr>
          <p:spPr bwMode="auto">
            <a:xfrm>
              <a:off x="1439864" y="5772799"/>
              <a:ext cx="3993380" cy="97883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kumimoji="0" lang="ja-JP" altLang="en-US" sz="3200" dirty="0">
                  <a:solidFill>
                    <a:srgbClr val="FF0000"/>
                  </a:solidFill>
                  <a:latin typeface="ＭＳ ゴシック" pitchFamily="49" charset="-128"/>
                  <a:ea typeface="ＭＳ ゴシック" pitchFamily="49" charset="-128"/>
                </a:rPr>
                <a:t>顔面筋肉</a:t>
              </a:r>
              <a:endParaRPr kumimoji="0" lang="en-US" altLang="ja-JP" sz="32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 eaLnBrk="1" hangingPunct="1">
                <a:defRPr/>
              </a:pPr>
              <a:r>
                <a:rPr kumimoji="0" lang="ja-JP" altLang="en-US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＊皺やたるみを形成する</a:t>
              </a:r>
              <a:endParaRPr kumimoji="0" lang="en-US" altLang="ja-JP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D84261AE-9682-8089-CE84-ABDD8E6D4796}"/>
                </a:ext>
              </a:extLst>
            </p:cNvPr>
            <p:cNvSpPr/>
            <p:nvPr/>
          </p:nvSpPr>
          <p:spPr bwMode="auto">
            <a:xfrm>
              <a:off x="1166100" y="4750341"/>
              <a:ext cx="3910688" cy="97883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kumimoji="0" lang="ja-JP" altLang="en-US" sz="3200" dirty="0">
                  <a:solidFill>
                    <a:srgbClr val="FF0000"/>
                  </a:solidFill>
                  <a:latin typeface="ＭＳ ゴシック" pitchFamily="49" charset="-128"/>
                  <a:ea typeface="ＭＳ ゴシック" pitchFamily="49" charset="-128"/>
                </a:rPr>
                <a:t>脳血流の増加</a:t>
              </a:r>
              <a:endParaRPr kumimoji="0" lang="en-US" altLang="ja-JP" sz="32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endParaRPr>
            </a:p>
            <a:p>
              <a:pPr algn="ctr" eaLnBrk="1" hangingPunct="1">
                <a:defRPr/>
              </a:pPr>
              <a:r>
                <a:rPr kumimoji="0" lang="ja-JP" altLang="en-US" sz="1400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＊イメージだけでも増加する</a:t>
              </a:r>
            </a:p>
          </p:txBody>
        </p:sp>
        <p:sp>
          <p:nvSpPr>
            <p:cNvPr id="14" name="矢印: 右 13">
              <a:extLst>
                <a:ext uri="{FF2B5EF4-FFF2-40B4-BE49-F238E27FC236}">
                  <a16:creationId xmlns:a16="http://schemas.microsoft.com/office/drawing/2014/main" id="{AD4A1253-58AA-0ADF-0B4D-1B1885A5AD03}"/>
                </a:ext>
              </a:extLst>
            </p:cNvPr>
            <p:cNvSpPr/>
            <p:nvPr/>
          </p:nvSpPr>
          <p:spPr bwMode="auto">
            <a:xfrm rot="10800000">
              <a:off x="5100423" y="4984405"/>
              <a:ext cx="357188" cy="477838"/>
            </a:xfrm>
            <a:prstGeom prst="rightArrow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kumimoji="0" lang="ja-JP" altLang="en-US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  <p:sp>
          <p:nvSpPr>
            <p:cNvPr id="15" name="矢印: 右 14">
              <a:extLst>
                <a:ext uri="{FF2B5EF4-FFF2-40B4-BE49-F238E27FC236}">
                  <a16:creationId xmlns:a16="http://schemas.microsoft.com/office/drawing/2014/main" id="{20638A32-F277-3E1D-4DA3-6E8057A07141}"/>
                </a:ext>
              </a:extLst>
            </p:cNvPr>
            <p:cNvSpPr/>
            <p:nvPr/>
          </p:nvSpPr>
          <p:spPr bwMode="auto">
            <a:xfrm rot="8156642">
              <a:off x="5417155" y="5734730"/>
              <a:ext cx="357188" cy="477838"/>
            </a:xfrm>
            <a:prstGeom prst="rightArrow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defRPr/>
              </a:pPr>
              <a:endParaRPr kumimoji="0" lang="ja-JP" altLang="en-US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番号プレースホルダー 3">
            <a:extLst>
              <a:ext uri="{FF2B5EF4-FFF2-40B4-BE49-F238E27FC236}">
                <a16:creationId xmlns:a16="http://schemas.microsoft.com/office/drawing/2014/main" id="{E106E83B-8E0B-DED2-F021-845FECD12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2FFFFD31-8624-4B76-B3D0-0C2B9D610B6A}" type="slidenum">
              <a:rPr lang="ja-JP" altLang="en-US" b="0" smtClean="0">
                <a:solidFill>
                  <a:srgbClr val="00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12</a:t>
            </a:fld>
            <a:endParaRPr lang="ja-JP" altLang="en-US" b="0">
              <a:solidFill>
                <a:srgbClr val="000000"/>
              </a:solidFill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5E0F6BF-B1CB-5EB8-6418-573E54D0A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3" y="309563"/>
            <a:ext cx="8421687" cy="360362"/>
          </a:xfrm>
        </p:spPr>
        <p:txBody>
          <a:bodyPr/>
          <a:lstStyle/>
          <a:p>
            <a:pPr marL="304800" indent="-304800" eaLnBrk="1" hangingPunct="1"/>
            <a:r>
              <a:rPr lang="ja-JP" altLang="ja-JP" sz="2400" b="1" i="1">
                <a:ea typeface="HG丸ｺﾞｼｯｸM-PRO" panose="020F0600000000000000" pitchFamily="50" charset="-128"/>
              </a:rPr>
              <a:t>＜</a:t>
            </a:r>
            <a:r>
              <a:rPr lang="ja-JP" altLang="en-US" sz="2400" b="1" i="1">
                <a:ea typeface="HG丸ｺﾞｼｯｸM-PRO" panose="020F0600000000000000" pitchFamily="50" charset="-128"/>
              </a:rPr>
              <a:t>口腔ケアの実際　</a:t>
            </a:r>
            <a:r>
              <a:rPr lang="ja-JP" altLang="ja-JP" b="1" i="1">
                <a:ea typeface="HG丸ｺﾞｼｯｸM-PRO" panose="020F0600000000000000" pitchFamily="50" charset="-128"/>
              </a:rPr>
              <a:t>ブラッシング</a:t>
            </a:r>
            <a:r>
              <a:rPr lang="ja-JP" altLang="en-US" b="1" i="1">
                <a:ea typeface="HG丸ｺﾞｼｯｸM-PRO" panose="020F0600000000000000" pitchFamily="50" charset="-128"/>
              </a:rPr>
              <a:t>①</a:t>
            </a:r>
            <a:r>
              <a:rPr lang="ja-JP" altLang="ja-JP" sz="2400" b="1" i="1">
                <a:ea typeface="HG丸ｺﾞｼｯｸM-PRO" panose="020F0600000000000000" pitchFamily="50" charset="-128"/>
              </a:rPr>
              <a:t>＞　</a:t>
            </a:r>
            <a:r>
              <a:rPr lang="ja-JP" altLang="ja-JP" b="1" i="1">
                <a:ea typeface="HG丸ｺﾞｼｯｸM-PRO" panose="020F0600000000000000" pitchFamily="50" charset="-128"/>
              </a:rPr>
              <a:t>磨く時のポイント</a:t>
            </a:r>
            <a:r>
              <a:rPr lang="ja-JP" altLang="ja-JP" i="1">
                <a:latin typeface="Arial" panose="020B0604020202020204" pitchFamily="34" charset="0"/>
                <a:ea typeface="HG丸ｺﾞｼｯｸM-PRO" panose="020F0600000000000000" pitchFamily="50" charset="-128"/>
              </a:rPr>
              <a:t> </a:t>
            </a:r>
            <a:endParaRPr lang="ja-JP" altLang="ja-JP"/>
          </a:p>
        </p:txBody>
      </p:sp>
      <p:sp>
        <p:nvSpPr>
          <p:cNvPr id="18440" name="AutoShape 8">
            <a:extLst>
              <a:ext uri="{FF2B5EF4-FFF2-40B4-BE49-F238E27FC236}">
                <a16:creationId xmlns:a16="http://schemas.microsoft.com/office/drawing/2014/main" id="{7C41633B-5A64-3CE6-B17A-F578095C5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862013"/>
            <a:ext cx="4951412" cy="2293937"/>
          </a:xfrm>
          <a:prstGeom prst="foldedCorner">
            <a:avLst>
              <a:gd name="adj" fmla="val 12500"/>
            </a:avLst>
          </a:prstGeom>
          <a:solidFill>
            <a:srgbClr val="FBEDC5">
              <a:alpha val="50000"/>
            </a:srgb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kumimoji="0" lang="ja-JP" altLang="en-US" dirty="0">
              <a:solidFill>
                <a:srgbClr val="000000"/>
              </a:solidFill>
              <a:ea typeface="ＭＳ ゴシック" pitchFamily="49" charset="-128"/>
            </a:endParaRPr>
          </a:p>
          <a:p>
            <a:pPr algn="ctr" eaLnBrk="1" hangingPunct="1">
              <a:defRPr/>
            </a:pPr>
            <a:r>
              <a:rPr kumimoji="0" lang="ja-JP" alt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HG丸ｺﾞｼｯｸM-PRO" pitchFamily="50" charset="-128"/>
              </a:rPr>
              <a:t>　　　　　　　　　　　</a:t>
            </a:r>
            <a:r>
              <a:rPr kumimoji="0" lang="ja-JP" altLang="en-US" sz="16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HG丸ｺﾞｼｯｸM-PRO" pitchFamily="50" charset="-128"/>
              </a:rPr>
              <a:t>持ち方はペングリップ</a:t>
            </a:r>
          </a:p>
          <a:p>
            <a:pPr eaLnBrk="1" hangingPunct="1">
              <a:defRPr/>
            </a:pPr>
            <a:r>
              <a:rPr kumimoji="0" lang="ja-JP" alt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HG丸ｺﾞｼｯｸM-PRO" pitchFamily="50" charset="-128"/>
              </a:rPr>
              <a:t>　　　　　　　　　　　</a:t>
            </a:r>
            <a:r>
              <a:rPr kumimoji="0" lang="ja-JP" altLang="en-US" sz="1600" dirty="0">
                <a:solidFill>
                  <a:srgbClr val="FF0000"/>
                </a:solidFill>
                <a:ea typeface="HG丸ｺﾞｼｯｸM-PRO" pitchFamily="50" charset="-128"/>
              </a:rPr>
              <a:t>軽い力で磨く</a:t>
            </a:r>
            <a:r>
              <a:rPr kumimoji="0" lang="en-US" altLang="ja-JP" sz="1600" dirty="0">
                <a:solidFill>
                  <a:srgbClr val="FF0000"/>
                </a:solidFill>
                <a:ea typeface="HG丸ｺﾞｼｯｸM-PRO" pitchFamily="50" charset="-128"/>
              </a:rPr>
              <a:t>(100</a:t>
            </a:r>
            <a:r>
              <a:rPr kumimoji="0" lang="ja-JP" altLang="en-US" sz="1600" dirty="0">
                <a:solidFill>
                  <a:srgbClr val="FF0000"/>
                </a:solidFill>
                <a:ea typeface="HG丸ｺﾞｼｯｸM-PRO" pitchFamily="50" charset="-128"/>
              </a:rPr>
              <a:t>～</a:t>
            </a:r>
            <a:r>
              <a:rPr kumimoji="0" lang="en-US" altLang="ja-JP" sz="1600" dirty="0">
                <a:solidFill>
                  <a:srgbClr val="FF0000"/>
                </a:solidFill>
                <a:ea typeface="HG丸ｺﾞｼｯｸM-PRO" pitchFamily="50" charset="-128"/>
              </a:rPr>
              <a:t>200</a:t>
            </a:r>
            <a:r>
              <a:rPr kumimoji="0" lang="ja-JP" altLang="en-US" sz="1600" dirty="0">
                <a:solidFill>
                  <a:srgbClr val="FF0000"/>
                </a:solidFill>
                <a:ea typeface="HG丸ｺﾞｼｯｸM-PRO" pitchFamily="50" charset="-128"/>
              </a:rPr>
              <a:t>ｇ</a:t>
            </a:r>
            <a:r>
              <a:rPr kumimoji="0" lang="en-US" altLang="ja-JP" sz="1600" dirty="0">
                <a:solidFill>
                  <a:srgbClr val="FF0000"/>
                </a:solidFill>
                <a:ea typeface="HG丸ｺﾞｼｯｸM-PRO" pitchFamily="50" charset="-128"/>
              </a:rPr>
              <a:t>)</a:t>
            </a:r>
            <a:r>
              <a:rPr kumimoji="0" lang="ja-JP" altLang="en-US" sz="1600" dirty="0">
                <a:solidFill>
                  <a:srgbClr val="000000"/>
                </a:solidFill>
                <a:ea typeface="HG丸ｺﾞｼｯｸM-PRO" pitchFamily="50" charset="-128"/>
              </a:rPr>
              <a:t>　　　　　　　　</a:t>
            </a:r>
          </a:p>
        </p:txBody>
      </p:sp>
      <p:sp>
        <p:nvSpPr>
          <p:cNvPr id="37893" name="AutoShape 9">
            <a:extLst>
              <a:ext uri="{FF2B5EF4-FFF2-40B4-BE49-F238E27FC236}">
                <a16:creationId xmlns:a16="http://schemas.microsoft.com/office/drawing/2014/main" id="{6F8FCC73-B44C-89B7-6099-267733FEB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723900"/>
            <a:ext cx="2159000" cy="495300"/>
          </a:xfrm>
          <a:prstGeom prst="roundRect">
            <a:avLst>
              <a:gd name="adj" fmla="val 16667"/>
            </a:avLst>
          </a:prstGeom>
          <a:solidFill>
            <a:srgbClr val="F8E4A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800" b="0">
                <a:solidFill>
                  <a:srgbClr val="000000"/>
                </a:solidFill>
                <a:latin typeface="ＭＳ ゴシック" panose="020B0609070205080204" pitchFamily="49" charset="-128"/>
                <a:ea typeface="HG丸ｺﾞｼｯｸM-PRO" panose="020F0600000000000000" pitchFamily="50" charset="-128"/>
              </a:rPr>
              <a:t>歯ブラシの持ち方</a:t>
            </a:r>
          </a:p>
        </p:txBody>
      </p:sp>
      <p:sp>
        <p:nvSpPr>
          <p:cNvPr id="37894" name="思考の吹き出し: 雲形 2">
            <a:extLst>
              <a:ext uri="{FF2B5EF4-FFF2-40B4-BE49-F238E27FC236}">
                <a16:creationId xmlns:a16="http://schemas.microsoft.com/office/drawing/2014/main" id="{E1878B98-202A-1AF0-98FC-FBA021359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2987675"/>
            <a:ext cx="2828925" cy="1679575"/>
          </a:xfrm>
          <a:prstGeom prst="cloudCallout">
            <a:avLst>
              <a:gd name="adj1" fmla="val -9653"/>
              <a:gd name="adj2" fmla="val -5425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800" b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どうして力を入れて磨いてはいけないの？</a:t>
            </a:r>
          </a:p>
        </p:txBody>
      </p:sp>
      <p:sp>
        <p:nvSpPr>
          <p:cNvPr id="37895" name="Oval 5">
            <a:extLst>
              <a:ext uri="{FF2B5EF4-FFF2-40B4-BE49-F238E27FC236}">
                <a16:creationId xmlns:a16="http://schemas.microsoft.com/office/drawing/2014/main" id="{75547569-71D6-DE09-59A3-9D993FF97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3702050"/>
            <a:ext cx="3365500" cy="1730375"/>
          </a:xfrm>
          <a:prstGeom prst="ellipse">
            <a:avLst/>
          </a:prstGeom>
          <a:solidFill>
            <a:srgbClr val="CC99FF">
              <a:alpha val="5215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600" b="0">
                <a:solidFill>
                  <a:srgbClr val="FF0000"/>
                </a:solidFill>
                <a:latin typeface="恋文ペン字"/>
                <a:ea typeface="富士ポップＰ"/>
                <a:cs typeface="富士ポップＰ"/>
              </a:rPr>
              <a:t>歯と歯茎の間に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600" b="0">
                <a:solidFill>
                  <a:srgbClr val="FF0000"/>
                </a:solidFill>
                <a:latin typeface="恋文ペン字"/>
                <a:ea typeface="富士ポップＰ"/>
                <a:cs typeface="富士ポップＰ"/>
              </a:rPr>
              <a:t>４５度</a:t>
            </a:r>
            <a:r>
              <a:rPr kumimoji="0" lang="ja-JP" altLang="en-US" sz="1600" b="0">
                <a:latin typeface="恋文ペン字"/>
                <a:ea typeface="富士ポップＰ"/>
                <a:cs typeface="富士ポップＰ"/>
              </a:rPr>
              <a:t>くらいの角度であてて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600" b="0">
                <a:solidFill>
                  <a:srgbClr val="FF0000"/>
                </a:solidFill>
                <a:latin typeface="恋文ペン字"/>
                <a:ea typeface="富士ポップＰ"/>
                <a:cs typeface="富士ポップＰ"/>
              </a:rPr>
              <a:t>２～３㎜ずつ</a:t>
            </a:r>
            <a:r>
              <a:rPr kumimoji="0" lang="ja-JP" altLang="en-US" sz="1600" b="0">
                <a:latin typeface="恋文ペン字"/>
                <a:ea typeface="富士ポップＰ"/>
                <a:cs typeface="富士ポップＰ"/>
              </a:rPr>
              <a:t>動かしながら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600" b="0">
                <a:solidFill>
                  <a:srgbClr val="000000"/>
                </a:solidFill>
                <a:latin typeface="恋文ペン字"/>
                <a:ea typeface="富士ポップＰ"/>
                <a:cs typeface="富士ポップＰ"/>
              </a:rPr>
              <a:t>磨くとＧｏｏｄ！</a:t>
            </a:r>
            <a:endParaRPr kumimoji="0" lang="en-US" altLang="ja-JP" sz="1600" b="0">
              <a:solidFill>
                <a:srgbClr val="000000"/>
              </a:solidFill>
              <a:latin typeface="恋文ペン字"/>
              <a:ea typeface="富士ポップＰ"/>
              <a:cs typeface="富士ポップＰ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600" b="0">
                <a:solidFill>
                  <a:srgbClr val="FF00FF"/>
                </a:solidFill>
                <a:latin typeface="恋文ペン字"/>
                <a:ea typeface="富士ポップＰ"/>
                <a:cs typeface="富士ポップＰ"/>
              </a:rPr>
              <a:t>＊出血しやすい時は</a:t>
            </a:r>
            <a:r>
              <a:rPr kumimoji="0" lang="en-US" altLang="ja-JP" sz="1600" b="0">
                <a:solidFill>
                  <a:srgbClr val="FF00FF"/>
                </a:solidFill>
                <a:latin typeface="恋文ペン字"/>
                <a:ea typeface="富士ポップＰ"/>
                <a:cs typeface="富士ポップＰ"/>
              </a:rPr>
              <a:t>90</a:t>
            </a:r>
            <a:r>
              <a:rPr kumimoji="0" lang="ja-JP" altLang="en-US" sz="1600" b="0">
                <a:solidFill>
                  <a:srgbClr val="FF00FF"/>
                </a:solidFill>
                <a:latin typeface="恋文ペン字"/>
                <a:ea typeface="富士ポップＰ"/>
                <a:cs typeface="富士ポップＰ"/>
              </a:rPr>
              <a:t>度</a:t>
            </a:r>
          </a:p>
        </p:txBody>
      </p:sp>
      <p:sp>
        <p:nvSpPr>
          <p:cNvPr id="37896" name="Oval 6">
            <a:extLst>
              <a:ext uri="{FF2B5EF4-FFF2-40B4-BE49-F238E27FC236}">
                <a16:creationId xmlns:a16="http://schemas.microsoft.com/office/drawing/2014/main" id="{79D96D69-9891-5C06-65FC-25A9C06E4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5329238"/>
            <a:ext cx="3270250" cy="1181100"/>
          </a:xfrm>
          <a:prstGeom prst="ellipse">
            <a:avLst/>
          </a:prstGeom>
          <a:solidFill>
            <a:srgbClr val="CC99FF">
              <a:alpha val="5215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600" b="0">
                <a:solidFill>
                  <a:srgbClr val="000000"/>
                </a:solidFill>
                <a:latin typeface="恋文ペン字"/>
                <a:ea typeface="富士ポップＰ"/>
                <a:cs typeface="富士ポップＰ"/>
              </a:rPr>
              <a:t>歯ブラシは</a:t>
            </a:r>
            <a:r>
              <a:rPr kumimoji="0" lang="ja-JP" altLang="en-US" sz="1600" b="0">
                <a:solidFill>
                  <a:srgbClr val="FF0000"/>
                </a:solidFill>
                <a:latin typeface="恋文ペン字"/>
                <a:ea typeface="富士ポップＰ"/>
                <a:cs typeface="富士ポップＰ"/>
              </a:rPr>
              <a:t>『やわらかめ</a:t>
            </a:r>
            <a:r>
              <a:rPr kumimoji="0" lang="en-US" altLang="ja-JP" sz="1600" b="0">
                <a:solidFill>
                  <a:srgbClr val="FF0000"/>
                </a:solidFill>
                <a:latin typeface="恋文ペン字"/>
                <a:ea typeface="富士ポップＰ"/>
                <a:cs typeface="富士ポップＰ"/>
              </a:rPr>
              <a:t>』</a:t>
            </a:r>
            <a:endParaRPr kumimoji="0" lang="ja-JP" altLang="en-US" sz="1600" b="0">
              <a:solidFill>
                <a:srgbClr val="FF0000"/>
              </a:solidFill>
              <a:latin typeface="恋文ペン字"/>
              <a:ea typeface="富士ポップＰ"/>
              <a:cs typeface="富士ポップＰ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600" b="0">
                <a:solidFill>
                  <a:srgbClr val="000000"/>
                </a:solidFill>
                <a:latin typeface="恋文ペン字"/>
                <a:ea typeface="富士ポップＰ"/>
                <a:cs typeface="富士ポップＰ"/>
              </a:rPr>
              <a:t>でコシのある物！</a:t>
            </a:r>
            <a:endParaRPr kumimoji="0" lang="en-US" altLang="ja-JP" sz="1600" b="0">
              <a:solidFill>
                <a:srgbClr val="000000"/>
              </a:solidFill>
              <a:latin typeface="恋文ペン字"/>
              <a:ea typeface="富士ポップＰ"/>
              <a:cs typeface="富士ポップＰ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600" b="0">
                <a:solidFill>
                  <a:srgbClr val="000000"/>
                </a:solidFill>
                <a:latin typeface="恋文ペン字"/>
                <a:ea typeface="富士ポップＰ"/>
                <a:cs typeface="富士ポップＰ"/>
              </a:rPr>
              <a:t>安価の物で小まめに交換！</a:t>
            </a:r>
          </a:p>
        </p:txBody>
      </p:sp>
      <p:sp>
        <p:nvSpPr>
          <p:cNvPr id="37897" name="Oval 7">
            <a:extLst>
              <a:ext uri="{FF2B5EF4-FFF2-40B4-BE49-F238E27FC236}">
                <a16:creationId xmlns:a16="http://schemas.microsoft.com/office/drawing/2014/main" id="{678BD433-61F8-14F3-CF5D-3D21E70A9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5213350"/>
            <a:ext cx="3276600" cy="1550988"/>
          </a:xfrm>
          <a:prstGeom prst="ellipse">
            <a:avLst/>
          </a:prstGeom>
          <a:solidFill>
            <a:srgbClr val="CC99FF">
              <a:alpha val="5215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600" b="0">
                <a:solidFill>
                  <a:srgbClr val="000000"/>
                </a:solidFill>
                <a:latin typeface="恋文ペン字"/>
                <a:ea typeface="富士ポップＰ"/>
                <a:cs typeface="富士ポップＰ"/>
              </a:rPr>
              <a:t>歯ブラシの洗浄は流水下で</a:t>
            </a:r>
            <a:endParaRPr kumimoji="0" lang="en-US" altLang="ja-JP" sz="1600" b="0">
              <a:solidFill>
                <a:srgbClr val="000000"/>
              </a:solidFill>
              <a:latin typeface="恋文ペン字"/>
              <a:ea typeface="富士ポップＰ"/>
              <a:cs typeface="富士ポップＰ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600" b="0">
                <a:solidFill>
                  <a:srgbClr val="000000"/>
                </a:solidFill>
                <a:latin typeface="恋文ペン字"/>
                <a:ea typeface="富士ポップＰ"/>
                <a:cs typeface="富士ポップＰ"/>
              </a:rPr>
              <a:t>指で毛先を動かしながら</a:t>
            </a:r>
            <a:r>
              <a:rPr kumimoji="0" lang="en-US" altLang="ja-JP" sz="1600" b="0">
                <a:solidFill>
                  <a:srgbClr val="000000"/>
                </a:solidFill>
                <a:latin typeface="恋文ペン字"/>
                <a:ea typeface="富士ポップＰ"/>
                <a:cs typeface="富士ポップＰ"/>
              </a:rPr>
              <a:t>8</a:t>
            </a:r>
            <a:r>
              <a:rPr kumimoji="0" lang="ja-JP" altLang="en-US" sz="1600" b="0">
                <a:solidFill>
                  <a:srgbClr val="000000"/>
                </a:solidFill>
                <a:latin typeface="恋文ペン字"/>
                <a:ea typeface="富士ポップＰ"/>
                <a:cs typeface="富士ポップＰ"/>
              </a:rPr>
              <a:t>秒間！</a:t>
            </a:r>
            <a:endParaRPr kumimoji="0" lang="en-US" altLang="ja-JP" sz="1600" b="0">
              <a:solidFill>
                <a:srgbClr val="000000"/>
              </a:solidFill>
              <a:latin typeface="恋文ペン字"/>
              <a:ea typeface="富士ポップＰ"/>
              <a:cs typeface="富士ポップＰ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ja-JP" altLang="en-US" sz="1600" b="0">
              <a:solidFill>
                <a:srgbClr val="FF00FF"/>
              </a:solidFill>
              <a:latin typeface="恋文ペン字"/>
              <a:ea typeface="富士ポップＰ"/>
              <a:cs typeface="富士ポップＰ"/>
            </a:endParaRPr>
          </a:p>
        </p:txBody>
      </p:sp>
      <p:pic>
        <p:nvPicPr>
          <p:cNvPr id="37898" name="図 1">
            <a:extLst>
              <a:ext uri="{FF2B5EF4-FFF2-40B4-BE49-F238E27FC236}">
                <a16:creationId xmlns:a16="http://schemas.microsoft.com/office/drawing/2014/main" id="{8409664B-550B-E909-E248-BCFA5F07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" y="1058863"/>
            <a:ext cx="32194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図 2">
            <a:extLst>
              <a:ext uri="{FF2B5EF4-FFF2-40B4-BE49-F238E27FC236}">
                <a16:creationId xmlns:a16="http://schemas.microsoft.com/office/drawing/2014/main" id="{9721B38D-31E7-B85A-49B5-A7E480B6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538" y="1701800"/>
            <a:ext cx="20732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図 3">
            <a:extLst>
              <a:ext uri="{FF2B5EF4-FFF2-40B4-BE49-F238E27FC236}">
                <a16:creationId xmlns:a16="http://schemas.microsoft.com/office/drawing/2014/main" id="{B09F7084-53EB-D019-0A40-95C1D90B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575" y="1701800"/>
            <a:ext cx="21272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図 4">
            <a:extLst>
              <a:ext uri="{FF2B5EF4-FFF2-40B4-BE49-F238E27FC236}">
                <a16:creationId xmlns:a16="http://schemas.microsoft.com/office/drawing/2014/main" id="{9D3F503D-C0DE-0E61-6058-42BAAEAF3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538" y="5503863"/>
            <a:ext cx="12684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思考の吹き出し: 雲形 2">
            <a:extLst>
              <a:ext uri="{FF2B5EF4-FFF2-40B4-BE49-F238E27FC236}">
                <a16:creationId xmlns:a16="http://schemas.microsoft.com/office/drawing/2014/main" id="{68B23655-F0F5-755D-F910-422A1C53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3248025"/>
            <a:ext cx="2828925" cy="1419225"/>
          </a:xfrm>
          <a:prstGeom prst="cloudCallout">
            <a:avLst>
              <a:gd name="adj1" fmla="val -9653"/>
              <a:gd name="adj2" fmla="val -5425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800" b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爪に歯ブラシを当ててやってみよう！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B6251AF7-E154-45B3-7D7D-E3829BB8A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2594" y="217792"/>
            <a:ext cx="8421688" cy="360362"/>
          </a:xfrm>
        </p:spPr>
        <p:txBody>
          <a:bodyPr/>
          <a:lstStyle/>
          <a:p>
            <a:pPr marL="304800" indent="-304800" eaLnBrk="1" hangingPunct="1"/>
            <a:r>
              <a:rPr lang="ja-JP" altLang="ja-JP" sz="2400" b="1" i="1" dirty="0">
                <a:ea typeface="HG丸ｺﾞｼｯｸM-PRO" panose="020F0600000000000000" pitchFamily="50" charset="-128"/>
              </a:rPr>
              <a:t>＜</a:t>
            </a:r>
            <a:r>
              <a:rPr lang="ja-JP" altLang="en-US" sz="2400" b="1" i="1" dirty="0">
                <a:ea typeface="HG丸ｺﾞｼｯｸM-PRO" panose="020F0600000000000000" pitchFamily="50" charset="-128"/>
              </a:rPr>
              <a:t>口腔ケアの実際　</a:t>
            </a:r>
            <a:r>
              <a:rPr lang="ja-JP" altLang="ja-JP" b="1" i="1" dirty="0">
                <a:ea typeface="HG丸ｺﾞｼｯｸM-PRO" panose="020F0600000000000000" pitchFamily="50" charset="-128"/>
              </a:rPr>
              <a:t>ブラッシング </a:t>
            </a:r>
            <a:r>
              <a:rPr lang="ja-JP" altLang="en-US" b="1" i="1" dirty="0">
                <a:ea typeface="HG丸ｺﾞｼｯｸM-PRO" panose="020F0600000000000000" pitchFamily="50" charset="-128"/>
              </a:rPr>
              <a:t>②</a:t>
            </a:r>
            <a:r>
              <a:rPr lang="ja-JP" altLang="ja-JP" sz="2400" b="1" i="1" dirty="0">
                <a:ea typeface="HG丸ｺﾞｼｯｸM-PRO" panose="020F0600000000000000" pitchFamily="50" charset="-128"/>
              </a:rPr>
              <a:t>＞　</a:t>
            </a:r>
            <a:r>
              <a:rPr lang="ja-JP" altLang="ja-JP" b="1" i="1" dirty="0">
                <a:ea typeface="HG丸ｺﾞｼｯｸM-PRO" panose="020F0600000000000000" pitchFamily="50" charset="-128"/>
              </a:rPr>
              <a:t>汚れやすい箇所</a:t>
            </a:r>
            <a:r>
              <a:rPr lang="ja-JP" altLang="ja-JP" i="1" dirty="0">
                <a:latin typeface="Arial" panose="020B0604020202020204" pitchFamily="34" charset="0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38914" name="スライド番号プレースホルダー 3">
            <a:extLst>
              <a:ext uri="{FF2B5EF4-FFF2-40B4-BE49-F238E27FC236}">
                <a16:creationId xmlns:a16="http://schemas.microsoft.com/office/drawing/2014/main" id="{D5AAFC2F-A856-1E80-E5E4-E5C86F32B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1DB30589-A9CB-4C96-A5AE-8FEB6ED80AEA}" type="slidenum">
              <a:rPr lang="ja-JP" altLang="en-US" b="0" smtClean="0">
                <a:solidFill>
                  <a:srgbClr val="00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13</a:t>
            </a:fld>
            <a:endParaRPr lang="ja-JP" altLang="en-US" b="0">
              <a:solidFill>
                <a:srgbClr val="000000"/>
              </a:solidFill>
            </a:endParaRPr>
          </a:p>
        </p:txBody>
      </p:sp>
      <p:pic>
        <p:nvPicPr>
          <p:cNvPr id="38916" name="Picture 3" descr="1-3-2">
            <a:extLst>
              <a:ext uri="{FF2B5EF4-FFF2-40B4-BE49-F238E27FC236}">
                <a16:creationId xmlns:a16="http://schemas.microsoft.com/office/drawing/2014/main" id="{48261A28-DFD3-B811-6C6F-A3BDF931A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" y="3795713"/>
            <a:ext cx="4252913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7" name="AutoShape 4">
            <a:extLst>
              <a:ext uri="{FF2B5EF4-FFF2-40B4-BE49-F238E27FC236}">
                <a16:creationId xmlns:a16="http://schemas.microsoft.com/office/drawing/2014/main" id="{B6461B21-7E8F-0DC1-2D26-0FB44BF9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865188"/>
            <a:ext cx="4775200" cy="2131816"/>
          </a:xfrm>
          <a:prstGeom prst="roundRect">
            <a:avLst>
              <a:gd name="adj" fmla="val 16667"/>
            </a:avLst>
          </a:prstGeom>
          <a:solidFill>
            <a:srgbClr val="FBEDC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b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</a:t>
            </a:r>
            <a:r>
              <a:rPr kumimoji="0" lang="ja-JP" altLang="en-US" b="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入れ歯があれば外してから歯磨き</a:t>
            </a:r>
            <a:endParaRPr kumimoji="0" lang="en-US" altLang="ja-JP" b="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b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・</a:t>
            </a:r>
            <a:r>
              <a:rPr kumimoji="0"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夜は入れ歯を外して口腔粘膜を休める</a:t>
            </a:r>
            <a:endParaRPr kumimoji="0"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kumimoji="0" lang="ja-JP" altLang="en-US" b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0" lang="ja-JP" altLang="en-US" b="0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毎日、入れ歯洗浄液に浸けておく</a:t>
            </a:r>
            <a:endParaRPr kumimoji="0" lang="en-US" altLang="ja-JP" b="0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kumimoji="0" lang="ja-JP" altLang="en-US" sz="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＊でも避難が予想される時は</a:t>
            </a:r>
            <a:r>
              <a:rPr kumimoji="0" lang="en-US" altLang="ja-JP" sz="9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0" lang="ja-JP" altLang="en-US" b="0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ja-JP" altLang="en-US" b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b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</a:t>
            </a:r>
            <a:r>
              <a:rPr kumimoji="0" lang="ja-JP" altLang="en-US" b="0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歯磨き粉は少量で</a:t>
            </a:r>
            <a:r>
              <a:rPr kumimoji="0"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研磨剤の入っていないもの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b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・</a:t>
            </a:r>
            <a:r>
              <a:rPr kumimoji="0"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嗽ができない方は基本的に歯磨剤は使用しない</a:t>
            </a:r>
            <a:endParaRPr kumimoji="0" lang="en-US" altLang="ja-JP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b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・泡立ちをよくする為の合成界面活性剤</a:t>
            </a:r>
            <a:r>
              <a:rPr kumimoji="0" lang="en-US" altLang="ja-JP" b="0" u="sng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0" lang="ja-JP" altLang="en-US" b="0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ラウリル硫</a:t>
            </a:r>
            <a:endParaRPr kumimoji="0" lang="en-US" altLang="ja-JP" b="0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b="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0" lang="ja-JP" altLang="en-US" b="0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酸ナトリウム</a:t>
            </a:r>
            <a:r>
              <a:rPr kumimoji="0" lang="en-US" altLang="ja-JP" b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0" lang="ja-JP" altLang="en-US" b="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が入ってない方がよりｇｏｏｄ！</a:t>
            </a:r>
            <a:endParaRPr kumimoji="0" lang="en-US" altLang="ja-JP" b="0" i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b="0" i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0" lang="ja-JP" altLang="en-US" b="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918" name="その他">
            <a:extLst>
              <a:ext uri="{FF2B5EF4-FFF2-40B4-BE49-F238E27FC236}">
                <a16:creationId xmlns:a16="http://schemas.microsoft.com/office/drawing/2014/main" id="{856C8E0C-7E35-0276-059F-C32FE580B460}"/>
              </a:ext>
            </a:extLst>
          </p:cNvPr>
          <p:cNvSpPr>
            <a:spLocks/>
          </p:cNvSpPr>
          <p:nvPr/>
        </p:nvSpPr>
        <p:spPr bwMode="auto">
          <a:xfrm>
            <a:off x="1657350" y="4927600"/>
            <a:ext cx="0" cy="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0"/>
                  <a:pt x="21600" y="21600"/>
                  <a:pt x="21600" y="2160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919" name="その他">
            <a:extLst>
              <a:ext uri="{FF2B5EF4-FFF2-40B4-BE49-F238E27FC236}">
                <a16:creationId xmlns:a16="http://schemas.microsoft.com/office/drawing/2014/main" id="{30B96845-8255-1F11-8D58-C62C88999AB7}"/>
              </a:ext>
            </a:extLst>
          </p:cNvPr>
          <p:cNvSpPr>
            <a:spLocks/>
          </p:cNvSpPr>
          <p:nvPr/>
        </p:nvSpPr>
        <p:spPr bwMode="auto">
          <a:xfrm>
            <a:off x="1682750" y="4965700"/>
            <a:ext cx="0" cy="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0"/>
                  <a:pt x="21600" y="21600"/>
                  <a:pt x="21600" y="2160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8441" name="Picture 26" descr="歯博士">
            <a:extLst>
              <a:ext uri="{FF2B5EF4-FFF2-40B4-BE49-F238E27FC236}">
                <a16:creationId xmlns:a16="http://schemas.microsoft.com/office/drawing/2014/main" id="{E339FDE0-D2B5-9D72-9C81-E5D1D5E6A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075" y="5572125"/>
            <a:ext cx="1235075" cy="1236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C84FDC9-57D5-0BE3-F287-76E9062676FE}"/>
              </a:ext>
            </a:extLst>
          </p:cNvPr>
          <p:cNvGrpSpPr/>
          <p:nvPr/>
        </p:nvGrpSpPr>
        <p:grpSpPr>
          <a:xfrm>
            <a:off x="831850" y="4622800"/>
            <a:ext cx="3917950" cy="2108200"/>
            <a:chOff x="831850" y="4622800"/>
            <a:chExt cx="3917950" cy="2108200"/>
          </a:xfrm>
        </p:grpSpPr>
        <p:grpSp>
          <p:nvGrpSpPr>
            <p:cNvPr id="38920" name="Group 7">
              <a:extLst>
                <a:ext uri="{FF2B5EF4-FFF2-40B4-BE49-F238E27FC236}">
                  <a16:creationId xmlns:a16="http://schemas.microsoft.com/office/drawing/2014/main" id="{46CE3896-8C2C-D81C-3832-F4ABFF7B61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0288" y="4622800"/>
              <a:ext cx="3719512" cy="1106488"/>
              <a:chOff x="0" y="0"/>
              <a:chExt cx="5858" cy="1742"/>
            </a:xfrm>
          </p:grpSpPr>
          <p:grpSp>
            <p:nvGrpSpPr>
              <p:cNvPr id="38936" name="Group 8">
                <a:extLst>
                  <a:ext uri="{FF2B5EF4-FFF2-40B4-BE49-F238E27FC236}">
                    <a16:creationId xmlns:a16="http://schemas.microsoft.com/office/drawing/2014/main" id="{12E7A5F2-ABE6-B12E-DB73-C142408B55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7" y="0"/>
                <a:ext cx="3960" cy="662"/>
                <a:chOff x="0" y="0"/>
                <a:chExt cx="3960" cy="662"/>
              </a:xfrm>
            </p:grpSpPr>
            <p:sp>
              <p:nvSpPr>
                <p:cNvPr id="38948" name="AutoShape 9">
                  <a:extLst>
                    <a:ext uri="{FF2B5EF4-FFF2-40B4-BE49-F238E27FC236}">
                      <a16:creationId xmlns:a16="http://schemas.microsoft.com/office/drawing/2014/main" id="{82D8938C-C5FC-A464-2422-7DEDACF88C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20"/>
                  <a:ext cx="600" cy="54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960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227" y="11716"/>
                      </a:moveTo>
                      <a:cubicBezTo>
                        <a:pt x="5178" y="11413"/>
                        <a:pt x="5153" y="11107"/>
                        <a:pt x="5153" y="10800"/>
                      </a:cubicBezTo>
                      <a:cubicBezTo>
                        <a:pt x="5153" y="7681"/>
                        <a:pt x="7681" y="5153"/>
                        <a:pt x="10800" y="5153"/>
                      </a:cubicBezTo>
                      <a:cubicBezTo>
                        <a:pt x="13918" y="5153"/>
                        <a:pt x="16447" y="7681"/>
                        <a:pt x="16447" y="10800"/>
                      </a:cubicBezTo>
                      <a:cubicBezTo>
                        <a:pt x="16447" y="11107"/>
                        <a:pt x="16421" y="11413"/>
                        <a:pt x="16372" y="11716"/>
                      </a:cubicBezTo>
                      <a:lnTo>
                        <a:pt x="21456" y="12553"/>
                      </a:lnTo>
                      <a:cubicBezTo>
                        <a:pt x="21552" y="11973"/>
                        <a:pt x="21600" y="11387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387"/>
                        <a:pt x="47" y="11973"/>
                        <a:pt x="143" y="12553"/>
                      </a:cubicBezTo>
                      <a:lnTo>
                        <a:pt x="5227" y="1171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38949" name="AutoShape 10">
                  <a:extLst>
                    <a:ext uri="{FF2B5EF4-FFF2-40B4-BE49-F238E27FC236}">
                      <a16:creationId xmlns:a16="http://schemas.microsoft.com/office/drawing/2014/main" id="{F0AB579D-0EEF-A6AA-8AE5-C9441D1AA0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0" y="80"/>
                  <a:ext cx="600" cy="54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960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227" y="11716"/>
                      </a:moveTo>
                      <a:cubicBezTo>
                        <a:pt x="5178" y="11413"/>
                        <a:pt x="5153" y="11107"/>
                        <a:pt x="5153" y="10800"/>
                      </a:cubicBezTo>
                      <a:cubicBezTo>
                        <a:pt x="5153" y="7681"/>
                        <a:pt x="7681" y="5153"/>
                        <a:pt x="10800" y="5153"/>
                      </a:cubicBezTo>
                      <a:cubicBezTo>
                        <a:pt x="13918" y="5153"/>
                        <a:pt x="16447" y="7681"/>
                        <a:pt x="16447" y="10800"/>
                      </a:cubicBezTo>
                      <a:cubicBezTo>
                        <a:pt x="16447" y="11107"/>
                        <a:pt x="16421" y="11413"/>
                        <a:pt x="16372" y="11716"/>
                      </a:cubicBezTo>
                      <a:lnTo>
                        <a:pt x="21456" y="12553"/>
                      </a:lnTo>
                      <a:cubicBezTo>
                        <a:pt x="21552" y="11973"/>
                        <a:pt x="21600" y="11387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387"/>
                        <a:pt x="47" y="11973"/>
                        <a:pt x="143" y="12553"/>
                      </a:cubicBezTo>
                      <a:lnTo>
                        <a:pt x="5227" y="1171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38950" name="AutoShape 11">
                  <a:extLst>
                    <a:ext uri="{FF2B5EF4-FFF2-40B4-BE49-F238E27FC236}">
                      <a16:creationId xmlns:a16="http://schemas.microsoft.com/office/drawing/2014/main" id="{4E159D60-4745-A247-0331-092D99E5F8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0" y="0"/>
                  <a:ext cx="780" cy="64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918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717" y="11707"/>
                      </a:moveTo>
                      <a:cubicBezTo>
                        <a:pt x="3679" y="11406"/>
                        <a:pt x="3660" y="11103"/>
                        <a:pt x="3660" y="10800"/>
                      </a:cubicBezTo>
                      <a:cubicBezTo>
                        <a:pt x="3660" y="6856"/>
                        <a:pt x="6856" y="3660"/>
                        <a:pt x="10800" y="3660"/>
                      </a:cubicBezTo>
                      <a:cubicBezTo>
                        <a:pt x="14743" y="3660"/>
                        <a:pt x="17940" y="6856"/>
                        <a:pt x="17940" y="10800"/>
                      </a:cubicBezTo>
                      <a:cubicBezTo>
                        <a:pt x="17940" y="11103"/>
                        <a:pt x="17920" y="11406"/>
                        <a:pt x="17882" y="11707"/>
                      </a:cubicBezTo>
                      <a:lnTo>
                        <a:pt x="21512" y="12173"/>
                      </a:lnTo>
                      <a:cubicBezTo>
                        <a:pt x="21570" y="11717"/>
                        <a:pt x="21600" y="1125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259"/>
                        <a:pt x="29" y="11717"/>
                        <a:pt x="87" y="12173"/>
                      </a:cubicBezTo>
                      <a:lnTo>
                        <a:pt x="3717" y="1170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38951" name="AutoShape 12">
                  <a:extLst>
                    <a:ext uri="{FF2B5EF4-FFF2-40B4-BE49-F238E27FC236}">
                      <a16:creationId xmlns:a16="http://schemas.microsoft.com/office/drawing/2014/main" id="{167A0783-92C3-2103-87AF-ECDE38998F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0" y="80"/>
                  <a:ext cx="600" cy="54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960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227" y="11716"/>
                      </a:moveTo>
                      <a:cubicBezTo>
                        <a:pt x="5178" y="11413"/>
                        <a:pt x="5153" y="11107"/>
                        <a:pt x="5153" y="10800"/>
                      </a:cubicBezTo>
                      <a:cubicBezTo>
                        <a:pt x="5153" y="7681"/>
                        <a:pt x="7681" y="5153"/>
                        <a:pt x="10800" y="5153"/>
                      </a:cubicBezTo>
                      <a:cubicBezTo>
                        <a:pt x="13918" y="5153"/>
                        <a:pt x="16447" y="7681"/>
                        <a:pt x="16447" y="10800"/>
                      </a:cubicBezTo>
                      <a:cubicBezTo>
                        <a:pt x="16447" y="11107"/>
                        <a:pt x="16421" y="11413"/>
                        <a:pt x="16372" y="11716"/>
                      </a:cubicBezTo>
                      <a:lnTo>
                        <a:pt x="21456" y="12553"/>
                      </a:lnTo>
                      <a:cubicBezTo>
                        <a:pt x="21552" y="11973"/>
                        <a:pt x="21600" y="11387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387"/>
                        <a:pt x="47" y="11973"/>
                        <a:pt x="143" y="12553"/>
                      </a:cubicBezTo>
                      <a:lnTo>
                        <a:pt x="5227" y="1171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38952" name="AutoShape 13">
                  <a:extLst>
                    <a:ext uri="{FF2B5EF4-FFF2-40B4-BE49-F238E27FC236}">
                      <a16:creationId xmlns:a16="http://schemas.microsoft.com/office/drawing/2014/main" id="{E3A78429-12BA-5E38-788E-1166AF9746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20"/>
                  <a:ext cx="860" cy="64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918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717" y="11707"/>
                      </a:moveTo>
                      <a:cubicBezTo>
                        <a:pt x="3679" y="11406"/>
                        <a:pt x="3660" y="11103"/>
                        <a:pt x="3660" y="10800"/>
                      </a:cubicBezTo>
                      <a:cubicBezTo>
                        <a:pt x="3660" y="6856"/>
                        <a:pt x="6856" y="3660"/>
                        <a:pt x="10800" y="3660"/>
                      </a:cubicBezTo>
                      <a:cubicBezTo>
                        <a:pt x="14743" y="3660"/>
                        <a:pt x="17940" y="6856"/>
                        <a:pt x="17940" y="10800"/>
                      </a:cubicBezTo>
                      <a:cubicBezTo>
                        <a:pt x="17940" y="11103"/>
                        <a:pt x="17920" y="11406"/>
                        <a:pt x="17882" y="11707"/>
                      </a:cubicBezTo>
                      <a:lnTo>
                        <a:pt x="21512" y="12173"/>
                      </a:lnTo>
                      <a:cubicBezTo>
                        <a:pt x="21570" y="11717"/>
                        <a:pt x="21600" y="1125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259"/>
                        <a:pt x="29" y="11717"/>
                        <a:pt x="87" y="12173"/>
                      </a:cubicBezTo>
                      <a:lnTo>
                        <a:pt x="3717" y="1170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38953" name="AutoShape 14">
                  <a:extLst>
                    <a:ext uri="{FF2B5EF4-FFF2-40B4-BE49-F238E27FC236}">
                      <a16:creationId xmlns:a16="http://schemas.microsoft.com/office/drawing/2014/main" id="{1FFEBEA2-A3F4-4070-6B3A-F8A02E895B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0" y="0"/>
                  <a:ext cx="640" cy="66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95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227" y="11716"/>
                      </a:moveTo>
                      <a:cubicBezTo>
                        <a:pt x="5178" y="11413"/>
                        <a:pt x="5153" y="11107"/>
                        <a:pt x="5153" y="10800"/>
                      </a:cubicBezTo>
                      <a:cubicBezTo>
                        <a:pt x="5153" y="7681"/>
                        <a:pt x="7681" y="5153"/>
                        <a:pt x="10800" y="5153"/>
                      </a:cubicBezTo>
                      <a:cubicBezTo>
                        <a:pt x="13918" y="5153"/>
                        <a:pt x="16447" y="7681"/>
                        <a:pt x="16447" y="10800"/>
                      </a:cubicBezTo>
                      <a:cubicBezTo>
                        <a:pt x="16447" y="11107"/>
                        <a:pt x="16421" y="11413"/>
                        <a:pt x="16372" y="11716"/>
                      </a:cubicBezTo>
                      <a:lnTo>
                        <a:pt x="21456" y="12553"/>
                      </a:lnTo>
                      <a:cubicBezTo>
                        <a:pt x="21552" y="11973"/>
                        <a:pt x="21600" y="11387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387"/>
                        <a:pt x="47" y="11973"/>
                        <a:pt x="143" y="12553"/>
                      </a:cubicBezTo>
                      <a:lnTo>
                        <a:pt x="5227" y="1171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8937" name="Group 15">
                <a:extLst>
                  <a:ext uri="{FF2B5EF4-FFF2-40B4-BE49-F238E27FC236}">
                    <a16:creationId xmlns:a16="http://schemas.microsoft.com/office/drawing/2014/main" id="{3ED0F4FC-6DB8-9EDD-03F3-33F7385AB1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80"/>
                <a:ext cx="5858" cy="962"/>
                <a:chOff x="0" y="0"/>
                <a:chExt cx="5858" cy="962"/>
              </a:xfrm>
            </p:grpSpPr>
            <p:sp>
              <p:nvSpPr>
                <p:cNvPr id="38940" name="AutoShape 16">
                  <a:extLst>
                    <a:ext uri="{FF2B5EF4-FFF2-40B4-BE49-F238E27FC236}">
                      <a16:creationId xmlns:a16="http://schemas.microsoft.com/office/drawing/2014/main" id="{881FC929-B241-7119-19AB-9EADACEB3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327" y="340"/>
                  <a:ext cx="600" cy="54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960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227" y="11716"/>
                      </a:moveTo>
                      <a:cubicBezTo>
                        <a:pt x="5178" y="11413"/>
                        <a:pt x="5153" y="11107"/>
                        <a:pt x="5153" y="10800"/>
                      </a:cubicBezTo>
                      <a:cubicBezTo>
                        <a:pt x="5153" y="7681"/>
                        <a:pt x="7681" y="5153"/>
                        <a:pt x="10800" y="5153"/>
                      </a:cubicBezTo>
                      <a:cubicBezTo>
                        <a:pt x="13918" y="5153"/>
                        <a:pt x="16447" y="7681"/>
                        <a:pt x="16447" y="10800"/>
                      </a:cubicBezTo>
                      <a:cubicBezTo>
                        <a:pt x="16447" y="11107"/>
                        <a:pt x="16421" y="11413"/>
                        <a:pt x="16372" y="11716"/>
                      </a:cubicBezTo>
                      <a:lnTo>
                        <a:pt x="21456" y="12553"/>
                      </a:lnTo>
                      <a:cubicBezTo>
                        <a:pt x="21552" y="11973"/>
                        <a:pt x="21600" y="11387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387"/>
                        <a:pt x="47" y="11973"/>
                        <a:pt x="143" y="12553"/>
                      </a:cubicBezTo>
                      <a:lnTo>
                        <a:pt x="5227" y="1171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38941" name="AutoShape 17">
                  <a:extLst>
                    <a:ext uri="{FF2B5EF4-FFF2-40B4-BE49-F238E27FC236}">
                      <a16:creationId xmlns:a16="http://schemas.microsoft.com/office/drawing/2014/main" id="{6FDC883E-9FFC-FFDE-8CF2-705F92B533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3467" y="360"/>
                  <a:ext cx="600" cy="54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960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227" y="11716"/>
                      </a:moveTo>
                      <a:cubicBezTo>
                        <a:pt x="5178" y="11413"/>
                        <a:pt x="5153" y="11107"/>
                        <a:pt x="5153" y="10800"/>
                      </a:cubicBezTo>
                      <a:cubicBezTo>
                        <a:pt x="5153" y="7681"/>
                        <a:pt x="7681" y="5153"/>
                        <a:pt x="10800" y="5153"/>
                      </a:cubicBezTo>
                      <a:cubicBezTo>
                        <a:pt x="13918" y="5153"/>
                        <a:pt x="16447" y="7681"/>
                        <a:pt x="16447" y="10800"/>
                      </a:cubicBezTo>
                      <a:cubicBezTo>
                        <a:pt x="16447" y="11107"/>
                        <a:pt x="16421" y="11413"/>
                        <a:pt x="16372" y="11716"/>
                      </a:cubicBezTo>
                      <a:lnTo>
                        <a:pt x="21456" y="12553"/>
                      </a:lnTo>
                      <a:cubicBezTo>
                        <a:pt x="21552" y="11973"/>
                        <a:pt x="21600" y="11387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387"/>
                        <a:pt x="47" y="11973"/>
                        <a:pt x="143" y="12553"/>
                      </a:cubicBezTo>
                      <a:lnTo>
                        <a:pt x="5227" y="1171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38942" name="AutoShape 18">
                  <a:extLst>
                    <a:ext uri="{FF2B5EF4-FFF2-40B4-BE49-F238E27FC236}">
                      <a16:creationId xmlns:a16="http://schemas.microsoft.com/office/drawing/2014/main" id="{ABBD2F1F-29E0-F25E-2CD1-80A7C5D937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447" y="320"/>
                  <a:ext cx="580" cy="64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918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717" y="11707"/>
                      </a:moveTo>
                      <a:cubicBezTo>
                        <a:pt x="3679" y="11406"/>
                        <a:pt x="3660" y="11103"/>
                        <a:pt x="3660" y="10800"/>
                      </a:cubicBezTo>
                      <a:cubicBezTo>
                        <a:pt x="3660" y="6856"/>
                        <a:pt x="6856" y="3660"/>
                        <a:pt x="10800" y="3660"/>
                      </a:cubicBezTo>
                      <a:cubicBezTo>
                        <a:pt x="14743" y="3660"/>
                        <a:pt x="17940" y="6856"/>
                        <a:pt x="17940" y="10800"/>
                      </a:cubicBezTo>
                      <a:cubicBezTo>
                        <a:pt x="17940" y="11103"/>
                        <a:pt x="17920" y="11406"/>
                        <a:pt x="17882" y="11707"/>
                      </a:cubicBezTo>
                      <a:lnTo>
                        <a:pt x="21512" y="12173"/>
                      </a:lnTo>
                      <a:cubicBezTo>
                        <a:pt x="21570" y="11717"/>
                        <a:pt x="21600" y="1125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259"/>
                        <a:pt x="29" y="11717"/>
                        <a:pt x="87" y="12173"/>
                      </a:cubicBezTo>
                      <a:lnTo>
                        <a:pt x="3717" y="1170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38943" name="AutoShape 19">
                  <a:extLst>
                    <a:ext uri="{FF2B5EF4-FFF2-40B4-BE49-F238E27FC236}">
                      <a16:creationId xmlns:a16="http://schemas.microsoft.com/office/drawing/2014/main" id="{A410A440-4175-AF55-5773-587BE7779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907" y="360"/>
                  <a:ext cx="600" cy="54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960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227" y="11716"/>
                      </a:moveTo>
                      <a:cubicBezTo>
                        <a:pt x="5178" y="11413"/>
                        <a:pt x="5153" y="11107"/>
                        <a:pt x="5153" y="10800"/>
                      </a:cubicBezTo>
                      <a:cubicBezTo>
                        <a:pt x="5153" y="7681"/>
                        <a:pt x="7681" y="5153"/>
                        <a:pt x="10800" y="5153"/>
                      </a:cubicBezTo>
                      <a:cubicBezTo>
                        <a:pt x="13918" y="5153"/>
                        <a:pt x="16447" y="7681"/>
                        <a:pt x="16447" y="10800"/>
                      </a:cubicBezTo>
                      <a:cubicBezTo>
                        <a:pt x="16447" y="11107"/>
                        <a:pt x="16421" y="11413"/>
                        <a:pt x="16372" y="11716"/>
                      </a:cubicBezTo>
                      <a:lnTo>
                        <a:pt x="21456" y="12553"/>
                      </a:lnTo>
                      <a:cubicBezTo>
                        <a:pt x="21552" y="11973"/>
                        <a:pt x="21600" y="11387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387"/>
                        <a:pt x="47" y="11973"/>
                        <a:pt x="143" y="12553"/>
                      </a:cubicBezTo>
                      <a:lnTo>
                        <a:pt x="5227" y="1171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38944" name="AutoShape 20">
                  <a:extLst>
                    <a:ext uri="{FF2B5EF4-FFF2-40B4-BE49-F238E27FC236}">
                      <a16:creationId xmlns:a16="http://schemas.microsoft.com/office/drawing/2014/main" id="{F65FEB53-B708-3352-B6E0-86E5AB3AA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987" y="300"/>
                  <a:ext cx="540" cy="64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918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3717" y="11707"/>
                      </a:moveTo>
                      <a:cubicBezTo>
                        <a:pt x="3679" y="11406"/>
                        <a:pt x="3660" y="11103"/>
                        <a:pt x="3660" y="10800"/>
                      </a:cubicBezTo>
                      <a:cubicBezTo>
                        <a:pt x="3660" y="6856"/>
                        <a:pt x="6856" y="3660"/>
                        <a:pt x="10800" y="3660"/>
                      </a:cubicBezTo>
                      <a:cubicBezTo>
                        <a:pt x="14743" y="3660"/>
                        <a:pt x="17940" y="6856"/>
                        <a:pt x="17940" y="10800"/>
                      </a:cubicBezTo>
                      <a:cubicBezTo>
                        <a:pt x="17940" y="11103"/>
                        <a:pt x="17920" y="11406"/>
                        <a:pt x="17882" y="11707"/>
                      </a:cubicBezTo>
                      <a:lnTo>
                        <a:pt x="21512" y="12173"/>
                      </a:lnTo>
                      <a:cubicBezTo>
                        <a:pt x="21570" y="11717"/>
                        <a:pt x="21600" y="1125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259"/>
                        <a:pt x="29" y="11717"/>
                        <a:pt x="87" y="12173"/>
                      </a:cubicBezTo>
                      <a:lnTo>
                        <a:pt x="3717" y="1170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38945" name="AutoShape 21">
                  <a:extLst>
                    <a:ext uri="{FF2B5EF4-FFF2-40B4-BE49-F238E27FC236}">
                      <a16:creationId xmlns:a16="http://schemas.microsoft.com/office/drawing/2014/main" id="{6EF1BCC6-0969-6E43-2A12-FF520D83D3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047" y="260"/>
                  <a:ext cx="580" cy="66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61 w 21600"/>
                    <a:gd name="T13" fmla="*/ 0 h 21600"/>
                    <a:gd name="T14" fmla="*/ 21339 w 21600"/>
                    <a:gd name="T15" fmla="*/ 1197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231" y="10408"/>
                      </a:moveTo>
                      <a:cubicBezTo>
                        <a:pt x="5437" y="7484"/>
                        <a:pt x="7869" y="5217"/>
                        <a:pt x="10800" y="5218"/>
                      </a:cubicBezTo>
                      <a:cubicBezTo>
                        <a:pt x="13730" y="5218"/>
                        <a:pt x="16162" y="7484"/>
                        <a:pt x="16368" y="10408"/>
                      </a:cubicBezTo>
                      <a:lnTo>
                        <a:pt x="21573" y="10041"/>
                      </a:lnTo>
                      <a:cubicBezTo>
                        <a:pt x="21175" y="4385"/>
                        <a:pt x="16470" y="-1"/>
                        <a:pt x="10799" y="0"/>
                      </a:cubicBezTo>
                      <a:cubicBezTo>
                        <a:pt x="5129" y="0"/>
                        <a:pt x="424" y="4385"/>
                        <a:pt x="26" y="10041"/>
                      </a:cubicBezTo>
                      <a:lnTo>
                        <a:pt x="5231" y="1040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ja-JP" altLang="en-US"/>
                </a:p>
              </p:txBody>
            </p:sp>
            <p:sp>
              <p:nvSpPr>
                <p:cNvPr id="38946" name="その他">
                  <a:extLst>
                    <a:ext uri="{FF2B5EF4-FFF2-40B4-BE49-F238E27FC236}">
                      <a16:creationId xmlns:a16="http://schemas.microsoft.com/office/drawing/2014/main" id="{DD21116A-1F75-F8AE-9909-8D5561A96F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1307" cy="76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600" h="21600">
                      <a:moveTo>
                        <a:pt x="99" y="0"/>
                      </a:moveTo>
                      <a:cubicBezTo>
                        <a:pt x="99" y="537"/>
                        <a:pt x="0" y="2236"/>
                        <a:pt x="99" y="3368"/>
                      </a:cubicBezTo>
                      <a:cubicBezTo>
                        <a:pt x="214" y="4501"/>
                        <a:pt x="314" y="6114"/>
                        <a:pt x="760" y="6765"/>
                      </a:cubicBezTo>
                      <a:cubicBezTo>
                        <a:pt x="1206" y="7417"/>
                        <a:pt x="2082" y="7247"/>
                        <a:pt x="2743" y="7332"/>
                      </a:cubicBezTo>
                      <a:cubicBezTo>
                        <a:pt x="3404" y="7417"/>
                        <a:pt x="4280" y="6765"/>
                        <a:pt x="4726" y="7332"/>
                      </a:cubicBezTo>
                      <a:cubicBezTo>
                        <a:pt x="5172" y="7898"/>
                        <a:pt x="4941" y="9795"/>
                        <a:pt x="5387" y="10729"/>
                      </a:cubicBezTo>
                      <a:cubicBezTo>
                        <a:pt x="5833" y="11663"/>
                        <a:pt x="6709" y="12625"/>
                        <a:pt x="7370" y="12993"/>
                      </a:cubicBezTo>
                      <a:cubicBezTo>
                        <a:pt x="8031" y="13361"/>
                        <a:pt x="8907" y="12427"/>
                        <a:pt x="9353" y="12993"/>
                      </a:cubicBezTo>
                      <a:cubicBezTo>
                        <a:pt x="9800" y="13560"/>
                        <a:pt x="9568" y="15626"/>
                        <a:pt x="10014" y="16391"/>
                      </a:cubicBezTo>
                      <a:cubicBezTo>
                        <a:pt x="10461" y="17155"/>
                        <a:pt x="11337" y="17325"/>
                        <a:pt x="11998" y="17523"/>
                      </a:cubicBezTo>
                      <a:cubicBezTo>
                        <a:pt x="12659" y="17721"/>
                        <a:pt x="13485" y="16957"/>
                        <a:pt x="13981" y="17523"/>
                      </a:cubicBezTo>
                      <a:cubicBezTo>
                        <a:pt x="14477" y="18089"/>
                        <a:pt x="14477" y="20269"/>
                        <a:pt x="14972" y="20920"/>
                      </a:cubicBezTo>
                      <a:cubicBezTo>
                        <a:pt x="15468" y="21600"/>
                        <a:pt x="16295" y="21600"/>
                        <a:pt x="16956" y="21486"/>
                      </a:cubicBezTo>
                      <a:cubicBezTo>
                        <a:pt x="17617" y="21401"/>
                        <a:pt x="18493" y="21118"/>
                        <a:pt x="18939" y="20354"/>
                      </a:cubicBezTo>
                      <a:cubicBezTo>
                        <a:pt x="19385" y="19590"/>
                        <a:pt x="19831" y="19816"/>
                        <a:pt x="20277" y="19250"/>
                      </a:cubicBezTo>
                      <a:cubicBezTo>
                        <a:pt x="20724" y="18684"/>
                        <a:pt x="21252" y="16957"/>
                        <a:pt x="21600" y="16957"/>
                      </a:cubicBezTo>
                    </a:path>
                  </a:pathLst>
                </a:custGeom>
                <a:noFill/>
                <a:ln w="762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947" name="その他">
                  <a:extLst>
                    <a:ext uri="{FF2B5EF4-FFF2-40B4-BE49-F238E27FC236}">
                      <a16:creationId xmlns:a16="http://schemas.microsoft.com/office/drawing/2014/main" id="{97E8AE88-7CE4-1908-DC68-3055E20FD7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0" y="0"/>
                  <a:ext cx="1258" cy="7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600" h="21600">
                      <a:moveTo>
                        <a:pt x="20964" y="0"/>
                      </a:moveTo>
                      <a:cubicBezTo>
                        <a:pt x="20964" y="377"/>
                        <a:pt x="21600" y="1133"/>
                        <a:pt x="21393" y="2296"/>
                      </a:cubicBezTo>
                      <a:cubicBezTo>
                        <a:pt x="21273" y="3459"/>
                        <a:pt x="21496" y="3924"/>
                        <a:pt x="21033" y="4593"/>
                      </a:cubicBezTo>
                      <a:cubicBezTo>
                        <a:pt x="20569" y="5261"/>
                        <a:pt x="20174" y="6686"/>
                        <a:pt x="19488" y="6773"/>
                      </a:cubicBezTo>
                      <a:cubicBezTo>
                        <a:pt x="18801" y="6860"/>
                        <a:pt x="17015" y="6308"/>
                        <a:pt x="16551" y="6889"/>
                      </a:cubicBezTo>
                      <a:cubicBezTo>
                        <a:pt x="16088" y="7471"/>
                        <a:pt x="17204" y="9302"/>
                        <a:pt x="16740" y="10262"/>
                      </a:cubicBezTo>
                      <a:cubicBezTo>
                        <a:pt x="16277" y="11221"/>
                        <a:pt x="15367" y="12209"/>
                        <a:pt x="14680" y="12587"/>
                      </a:cubicBezTo>
                      <a:cubicBezTo>
                        <a:pt x="13993" y="12965"/>
                        <a:pt x="13220" y="9767"/>
                        <a:pt x="12757" y="10349"/>
                      </a:cubicBezTo>
                      <a:cubicBezTo>
                        <a:pt x="12293" y="10930"/>
                        <a:pt x="12396" y="15291"/>
                        <a:pt x="11933" y="16076"/>
                      </a:cubicBezTo>
                      <a:cubicBezTo>
                        <a:pt x="11469" y="16861"/>
                        <a:pt x="10559" y="17035"/>
                        <a:pt x="9872" y="17239"/>
                      </a:cubicBezTo>
                      <a:cubicBezTo>
                        <a:pt x="9186" y="17442"/>
                        <a:pt x="7760" y="12646"/>
                        <a:pt x="7245" y="13227"/>
                      </a:cubicBezTo>
                      <a:cubicBezTo>
                        <a:pt x="6730" y="13808"/>
                        <a:pt x="7297" y="20059"/>
                        <a:pt x="6782" y="20727"/>
                      </a:cubicBezTo>
                      <a:cubicBezTo>
                        <a:pt x="6267" y="21600"/>
                        <a:pt x="5408" y="21600"/>
                        <a:pt x="4721" y="21309"/>
                      </a:cubicBezTo>
                      <a:cubicBezTo>
                        <a:pt x="4034" y="21222"/>
                        <a:pt x="3124" y="20931"/>
                        <a:pt x="2661" y="20146"/>
                      </a:cubicBezTo>
                      <a:cubicBezTo>
                        <a:pt x="2197" y="19361"/>
                        <a:pt x="1270" y="19187"/>
                        <a:pt x="806" y="18605"/>
                      </a:cubicBezTo>
                      <a:cubicBezTo>
                        <a:pt x="343" y="18024"/>
                        <a:pt x="257" y="16657"/>
                        <a:pt x="0" y="16657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38938" name="その他">
                <a:extLst>
                  <a:ext uri="{FF2B5EF4-FFF2-40B4-BE49-F238E27FC236}">
                    <a16:creationId xmlns:a16="http://schemas.microsoft.com/office/drawing/2014/main" id="{DDE49A9E-1F85-0E92-E13E-4031E400D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" y="280"/>
                <a:ext cx="800" cy="1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0" y="8894"/>
                    </a:moveTo>
                    <a:cubicBezTo>
                      <a:pt x="540" y="7623"/>
                      <a:pt x="2349" y="0"/>
                      <a:pt x="3240" y="1270"/>
                    </a:cubicBezTo>
                    <a:cubicBezTo>
                      <a:pt x="4131" y="2541"/>
                      <a:pt x="4509" y="14230"/>
                      <a:pt x="5400" y="16517"/>
                    </a:cubicBezTo>
                    <a:cubicBezTo>
                      <a:pt x="6291" y="18550"/>
                      <a:pt x="7560" y="13976"/>
                      <a:pt x="8640" y="13976"/>
                    </a:cubicBezTo>
                    <a:cubicBezTo>
                      <a:pt x="9720" y="13976"/>
                      <a:pt x="11259" y="13468"/>
                      <a:pt x="11880" y="16517"/>
                    </a:cubicBezTo>
                    <a:cubicBezTo>
                      <a:pt x="12501" y="19312"/>
                      <a:pt x="12339" y="21600"/>
                      <a:pt x="12420" y="21600"/>
                    </a:cubicBezTo>
                    <a:cubicBezTo>
                      <a:pt x="12501" y="21600"/>
                      <a:pt x="11961" y="21600"/>
                      <a:pt x="12420" y="16517"/>
                    </a:cubicBezTo>
                    <a:cubicBezTo>
                      <a:pt x="12879" y="11435"/>
                      <a:pt x="14121" y="2541"/>
                      <a:pt x="15120" y="1270"/>
                    </a:cubicBezTo>
                    <a:cubicBezTo>
                      <a:pt x="16119" y="0"/>
                      <a:pt x="17280" y="5336"/>
                      <a:pt x="18360" y="8894"/>
                    </a:cubicBezTo>
                    <a:cubicBezTo>
                      <a:pt x="19440" y="12197"/>
                      <a:pt x="21060" y="19312"/>
                      <a:pt x="21600" y="21600"/>
                    </a:cubicBezTo>
                  </a:path>
                </a:pathLst>
              </a:custGeom>
              <a:noFill/>
              <a:ln w="762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939" name="その他">
                <a:extLst>
                  <a:ext uri="{FF2B5EF4-FFF2-40B4-BE49-F238E27FC236}">
                    <a16:creationId xmlns:a16="http://schemas.microsoft.com/office/drawing/2014/main" id="{B00EA193-10ED-D8EC-CADD-7E20B3F03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7" y="153"/>
                <a:ext cx="760" cy="2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0" y="20691"/>
                    </a:moveTo>
                    <a:cubicBezTo>
                      <a:pt x="113" y="18672"/>
                      <a:pt x="284" y="10900"/>
                      <a:pt x="1080" y="8579"/>
                    </a:cubicBezTo>
                    <a:cubicBezTo>
                      <a:pt x="1818" y="6358"/>
                      <a:pt x="3950" y="1413"/>
                      <a:pt x="5087" y="706"/>
                    </a:cubicBezTo>
                    <a:cubicBezTo>
                      <a:pt x="6224" y="0"/>
                      <a:pt x="6735" y="3532"/>
                      <a:pt x="7872" y="4542"/>
                    </a:cubicBezTo>
                    <a:cubicBezTo>
                      <a:pt x="9009" y="5652"/>
                      <a:pt x="9037" y="20489"/>
                      <a:pt x="10174" y="20691"/>
                    </a:cubicBezTo>
                    <a:cubicBezTo>
                      <a:pt x="11340" y="21196"/>
                      <a:pt x="13556" y="7267"/>
                      <a:pt x="14693" y="6560"/>
                    </a:cubicBezTo>
                    <a:cubicBezTo>
                      <a:pt x="15830" y="5854"/>
                      <a:pt x="17052" y="21600"/>
                      <a:pt x="18189" y="20893"/>
                    </a:cubicBezTo>
                    <a:cubicBezTo>
                      <a:pt x="19326" y="20186"/>
                      <a:pt x="20946" y="3532"/>
                      <a:pt x="21600" y="2624"/>
                    </a:cubicBezTo>
                  </a:path>
                </a:pathLst>
              </a:custGeom>
              <a:noFill/>
              <a:ln w="762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7435" name="Oval 27">
              <a:extLst>
                <a:ext uri="{FF2B5EF4-FFF2-40B4-BE49-F238E27FC236}">
                  <a16:creationId xmlns:a16="http://schemas.microsoft.com/office/drawing/2014/main" id="{911BB612-59A0-4529-E848-F9AD7E0FA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850" y="5842000"/>
              <a:ext cx="3810000" cy="889000"/>
            </a:xfrm>
            <a:prstGeom prst="ellipse">
              <a:avLst/>
            </a:prstGeom>
            <a:solidFill>
              <a:srgbClr val="CC99FF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kumimoji="0" lang="ja-JP" altLang="en-US" sz="1600" b="0">
                  <a:solidFill>
                    <a:srgbClr val="000000"/>
                  </a:solidFill>
                  <a:latin typeface="恋文ペン字"/>
                  <a:ea typeface="富士ポップＰ"/>
                  <a:cs typeface="富士ポップＰ"/>
                </a:rPr>
                <a:t>歯と歯の間や、歯と歯茎との間に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kumimoji="0" lang="ja-JP" altLang="en-US" sz="1600" b="0">
                  <a:solidFill>
                    <a:srgbClr val="000000"/>
                  </a:solidFill>
                  <a:latin typeface="恋文ペン字"/>
                  <a:ea typeface="富士ポップＰ"/>
                  <a:cs typeface="富士ポップＰ"/>
                </a:rPr>
                <a:t>汚れが溜まり易い！</a:t>
              </a:r>
            </a:p>
          </p:txBody>
        </p:sp>
      </p:grpSp>
      <p:pic>
        <p:nvPicPr>
          <p:cNvPr id="38923" name="Picture 28" descr="98001001">
            <a:extLst>
              <a:ext uri="{FF2B5EF4-FFF2-40B4-BE49-F238E27FC236}">
                <a16:creationId xmlns:a16="http://schemas.microsoft.com/office/drawing/2014/main" id="{3E645A3A-0617-C3FC-DD48-08C373784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588" y="1008063"/>
            <a:ext cx="31527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Text Box 29">
            <a:extLst>
              <a:ext uri="{FF2B5EF4-FFF2-40B4-BE49-F238E27FC236}">
                <a16:creationId xmlns:a16="http://schemas.microsoft.com/office/drawing/2014/main" id="{9309231C-9F7F-453E-9904-ACC14DC59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1897063"/>
            <a:ext cx="1092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200" b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上の歯</a:t>
            </a:r>
          </a:p>
        </p:txBody>
      </p:sp>
      <p:sp>
        <p:nvSpPr>
          <p:cNvPr id="38925" name="Text Box 30">
            <a:extLst>
              <a:ext uri="{FF2B5EF4-FFF2-40B4-BE49-F238E27FC236}">
                <a16:creationId xmlns:a16="http://schemas.microsoft.com/office/drawing/2014/main" id="{1FD303D4-BEB4-1984-9A9B-953E1BA3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350" y="4600575"/>
            <a:ext cx="1092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200" b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下の歯</a:t>
            </a:r>
          </a:p>
        </p:txBody>
      </p:sp>
      <p:grpSp>
        <p:nvGrpSpPr>
          <p:cNvPr id="38926" name="Group 31">
            <a:extLst>
              <a:ext uri="{FF2B5EF4-FFF2-40B4-BE49-F238E27FC236}">
                <a16:creationId xmlns:a16="http://schemas.microsoft.com/office/drawing/2014/main" id="{A6B06571-D04D-0C34-153D-F39C899482C2}"/>
              </a:ext>
            </a:extLst>
          </p:cNvPr>
          <p:cNvGrpSpPr>
            <a:grpSpLocks/>
          </p:cNvGrpSpPr>
          <p:nvPr/>
        </p:nvGrpSpPr>
        <p:grpSpPr bwMode="auto">
          <a:xfrm>
            <a:off x="5588000" y="2046288"/>
            <a:ext cx="3168650" cy="4684712"/>
            <a:chOff x="0" y="0"/>
            <a:chExt cx="4990" cy="7377"/>
          </a:xfrm>
        </p:grpSpPr>
        <p:grpSp>
          <p:nvGrpSpPr>
            <p:cNvPr id="38929" name="Group 32">
              <a:extLst>
                <a:ext uri="{FF2B5EF4-FFF2-40B4-BE49-F238E27FC236}">
                  <a16:creationId xmlns:a16="http://schemas.microsoft.com/office/drawing/2014/main" id="{B60D12C8-D321-7958-7332-D0147C111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0" y="4722"/>
              <a:ext cx="2500" cy="683"/>
              <a:chOff x="0" y="0"/>
              <a:chExt cx="2500" cy="756"/>
            </a:xfrm>
          </p:grpSpPr>
          <p:sp>
            <p:nvSpPr>
              <p:cNvPr id="38934" name="その他">
                <a:extLst>
                  <a:ext uri="{FF2B5EF4-FFF2-40B4-BE49-F238E27FC236}">
                    <a16:creationId xmlns:a16="http://schemas.microsoft.com/office/drawing/2014/main" id="{9A85028F-2CE4-82AE-B3E1-61EC48B1F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897" cy="7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91" y="0"/>
                      <a:pt x="740" y="0"/>
                      <a:pt x="1195" y="0"/>
                    </a:cubicBezTo>
                    <a:cubicBezTo>
                      <a:pt x="1651" y="0"/>
                      <a:pt x="2140" y="0"/>
                      <a:pt x="2561" y="228"/>
                    </a:cubicBezTo>
                    <a:cubicBezTo>
                      <a:pt x="2983" y="1000"/>
                      <a:pt x="3507" y="2600"/>
                      <a:pt x="3700" y="4000"/>
                    </a:cubicBezTo>
                    <a:cubicBezTo>
                      <a:pt x="3894" y="4800"/>
                      <a:pt x="3472" y="6600"/>
                      <a:pt x="3700" y="7200"/>
                    </a:cubicBezTo>
                    <a:cubicBezTo>
                      <a:pt x="3928" y="8000"/>
                      <a:pt x="4634" y="7600"/>
                      <a:pt x="5066" y="7200"/>
                    </a:cubicBezTo>
                    <a:cubicBezTo>
                      <a:pt x="5522" y="6800"/>
                      <a:pt x="6057" y="4600"/>
                      <a:pt x="6433" y="4800"/>
                    </a:cubicBezTo>
                    <a:cubicBezTo>
                      <a:pt x="6809" y="5228"/>
                      <a:pt x="7150" y="7200"/>
                      <a:pt x="7344" y="8228"/>
                    </a:cubicBezTo>
                    <a:cubicBezTo>
                      <a:pt x="7537" y="9400"/>
                      <a:pt x="7537" y="10600"/>
                      <a:pt x="7571" y="12000"/>
                    </a:cubicBezTo>
                    <a:cubicBezTo>
                      <a:pt x="7606" y="12800"/>
                      <a:pt x="7344" y="14628"/>
                      <a:pt x="7571" y="15200"/>
                    </a:cubicBezTo>
                    <a:cubicBezTo>
                      <a:pt x="7799" y="15600"/>
                      <a:pt x="8482" y="15000"/>
                      <a:pt x="8961" y="14628"/>
                    </a:cubicBezTo>
                    <a:cubicBezTo>
                      <a:pt x="9393" y="14200"/>
                      <a:pt x="10042" y="13800"/>
                      <a:pt x="10304" y="12800"/>
                    </a:cubicBezTo>
                    <a:cubicBezTo>
                      <a:pt x="10566" y="12000"/>
                      <a:pt x="10270" y="10000"/>
                      <a:pt x="10532" y="9400"/>
                    </a:cubicBezTo>
                    <a:cubicBezTo>
                      <a:pt x="10794" y="8800"/>
                      <a:pt x="11591" y="8800"/>
                      <a:pt x="11898" y="9400"/>
                    </a:cubicBezTo>
                    <a:cubicBezTo>
                      <a:pt x="12206" y="10000"/>
                      <a:pt x="12126" y="12000"/>
                      <a:pt x="12354" y="12800"/>
                    </a:cubicBezTo>
                    <a:cubicBezTo>
                      <a:pt x="12581" y="14000"/>
                      <a:pt x="12957" y="15200"/>
                      <a:pt x="13287" y="16228"/>
                    </a:cubicBezTo>
                    <a:cubicBezTo>
                      <a:pt x="13572" y="17400"/>
                      <a:pt x="14028" y="18800"/>
                      <a:pt x="14176" y="19800"/>
                    </a:cubicBezTo>
                    <a:cubicBezTo>
                      <a:pt x="14324" y="21000"/>
                      <a:pt x="13948" y="21000"/>
                      <a:pt x="14062" y="21200"/>
                    </a:cubicBezTo>
                    <a:cubicBezTo>
                      <a:pt x="14176" y="21600"/>
                      <a:pt x="14745" y="21400"/>
                      <a:pt x="14859" y="20228"/>
                    </a:cubicBezTo>
                    <a:cubicBezTo>
                      <a:pt x="14973" y="19200"/>
                      <a:pt x="14745" y="18000"/>
                      <a:pt x="14859" y="16800"/>
                    </a:cubicBezTo>
                    <a:cubicBezTo>
                      <a:pt x="14973" y="15800"/>
                      <a:pt x="15235" y="14628"/>
                      <a:pt x="15542" y="13400"/>
                    </a:cubicBezTo>
                    <a:cubicBezTo>
                      <a:pt x="15884" y="12400"/>
                      <a:pt x="16453" y="11200"/>
                      <a:pt x="16908" y="10600"/>
                    </a:cubicBezTo>
                    <a:cubicBezTo>
                      <a:pt x="17398" y="10000"/>
                      <a:pt x="18195" y="10600"/>
                      <a:pt x="18275" y="10000"/>
                    </a:cubicBezTo>
                    <a:cubicBezTo>
                      <a:pt x="18354" y="9400"/>
                      <a:pt x="19892" y="15000"/>
                      <a:pt x="19561" y="13800"/>
                    </a:cubicBezTo>
                    <a:cubicBezTo>
                      <a:pt x="19231" y="12600"/>
                      <a:pt x="20449" y="15685"/>
                      <a:pt x="20484" y="15485"/>
                    </a:cubicBezTo>
                    <a:cubicBezTo>
                      <a:pt x="20518" y="15285"/>
                      <a:pt x="19960" y="12600"/>
                      <a:pt x="19766" y="12600"/>
                    </a:cubicBezTo>
                    <a:cubicBezTo>
                      <a:pt x="19573" y="12600"/>
                      <a:pt x="20461" y="8800"/>
                      <a:pt x="20723" y="9228"/>
                    </a:cubicBezTo>
                    <a:cubicBezTo>
                      <a:pt x="20985" y="9800"/>
                      <a:pt x="20096" y="10800"/>
                      <a:pt x="20632" y="10800"/>
                    </a:cubicBezTo>
                    <a:cubicBezTo>
                      <a:pt x="21201" y="10800"/>
                      <a:pt x="21201" y="6000"/>
                      <a:pt x="21600" y="6000"/>
                    </a:cubicBezTo>
                  </a:path>
                </a:pathLst>
              </a:custGeom>
              <a:noFill/>
              <a:ln w="107950" cap="flat" cmpd="sng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935" name="その他">
                <a:extLst>
                  <a:ext uri="{FF2B5EF4-FFF2-40B4-BE49-F238E27FC236}">
                    <a16:creationId xmlns:a16="http://schemas.microsoft.com/office/drawing/2014/main" id="{742C9103-7877-9C7B-E362-107887D92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0"/>
                <a:ext cx="620" cy="3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12750"/>
                    </a:moveTo>
                    <a:cubicBezTo>
                      <a:pt x="696" y="12750"/>
                      <a:pt x="2787" y="12263"/>
                      <a:pt x="4180" y="12750"/>
                    </a:cubicBezTo>
                    <a:cubicBezTo>
                      <a:pt x="5574" y="13238"/>
                      <a:pt x="6967" y="14144"/>
                      <a:pt x="8361" y="15538"/>
                    </a:cubicBezTo>
                    <a:cubicBezTo>
                      <a:pt x="9754" y="16931"/>
                      <a:pt x="11949" y="21600"/>
                      <a:pt x="12541" y="21112"/>
                    </a:cubicBezTo>
                    <a:cubicBezTo>
                      <a:pt x="13134" y="20624"/>
                      <a:pt x="12437" y="15538"/>
                      <a:pt x="11845" y="12750"/>
                    </a:cubicBezTo>
                    <a:cubicBezTo>
                      <a:pt x="11252" y="9963"/>
                      <a:pt x="8814" y="6270"/>
                      <a:pt x="9058" y="4389"/>
                    </a:cubicBezTo>
                    <a:cubicBezTo>
                      <a:pt x="9301" y="2508"/>
                      <a:pt x="11845" y="2299"/>
                      <a:pt x="13238" y="1602"/>
                    </a:cubicBezTo>
                    <a:cubicBezTo>
                      <a:pt x="14632" y="905"/>
                      <a:pt x="16025" y="418"/>
                      <a:pt x="17419" y="209"/>
                    </a:cubicBezTo>
                    <a:cubicBezTo>
                      <a:pt x="18812" y="0"/>
                      <a:pt x="20903" y="209"/>
                      <a:pt x="21600" y="209"/>
                    </a:cubicBezTo>
                  </a:path>
                </a:pathLst>
              </a:custGeom>
              <a:solidFill>
                <a:srgbClr val="800000"/>
              </a:solidFill>
              <a:ln w="107950" cap="flat" cmpd="sng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8930" name="その他">
              <a:extLst>
                <a:ext uri="{FF2B5EF4-FFF2-40B4-BE49-F238E27FC236}">
                  <a16:creationId xmlns:a16="http://schemas.microsoft.com/office/drawing/2014/main" id="{A991ABBD-1492-13B3-1237-DE64A8709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70" cy="10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21600" y="360"/>
                  </a:moveTo>
                  <a:cubicBezTo>
                    <a:pt x="20432" y="360"/>
                    <a:pt x="16754" y="0"/>
                    <a:pt x="14594" y="360"/>
                  </a:cubicBezTo>
                  <a:cubicBezTo>
                    <a:pt x="12434" y="720"/>
                    <a:pt x="9749" y="1800"/>
                    <a:pt x="8756" y="2520"/>
                  </a:cubicBezTo>
                  <a:cubicBezTo>
                    <a:pt x="7764" y="3240"/>
                    <a:pt x="8756" y="3960"/>
                    <a:pt x="8756" y="4680"/>
                  </a:cubicBezTo>
                  <a:cubicBezTo>
                    <a:pt x="8756" y="5400"/>
                    <a:pt x="8756" y="6120"/>
                    <a:pt x="8756" y="6840"/>
                  </a:cubicBezTo>
                  <a:cubicBezTo>
                    <a:pt x="8756" y="7560"/>
                    <a:pt x="7589" y="8406"/>
                    <a:pt x="8756" y="9000"/>
                  </a:cubicBezTo>
                  <a:cubicBezTo>
                    <a:pt x="9924" y="9594"/>
                    <a:pt x="15762" y="9954"/>
                    <a:pt x="15762" y="10440"/>
                  </a:cubicBezTo>
                  <a:cubicBezTo>
                    <a:pt x="15762" y="10926"/>
                    <a:pt x="11091" y="11466"/>
                    <a:pt x="8756" y="11880"/>
                  </a:cubicBezTo>
                  <a:cubicBezTo>
                    <a:pt x="6421" y="12294"/>
                    <a:pt x="3094" y="12420"/>
                    <a:pt x="1751" y="12960"/>
                  </a:cubicBezTo>
                  <a:cubicBezTo>
                    <a:pt x="408" y="13500"/>
                    <a:pt x="758" y="14400"/>
                    <a:pt x="583" y="15120"/>
                  </a:cubicBezTo>
                  <a:cubicBezTo>
                    <a:pt x="408" y="15840"/>
                    <a:pt x="583" y="16560"/>
                    <a:pt x="583" y="17280"/>
                  </a:cubicBezTo>
                  <a:cubicBezTo>
                    <a:pt x="583" y="18000"/>
                    <a:pt x="0" y="18720"/>
                    <a:pt x="583" y="19440"/>
                  </a:cubicBezTo>
                  <a:cubicBezTo>
                    <a:pt x="1167" y="20160"/>
                    <a:pt x="3502" y="21240"/>
                    <a:pt x="4086" y="21600"/>
                  </a:cubicBezTo>
                </a:path>
              </a:pathLst>
            </a:custGeom>
            <a:noFill/>
            <a:ln w="107950" cap="flat" cmpd="sng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931" name="その他">
              <a:extLst>
                <a:ext uri="{FF2B5EF4-FFF2-40B4-BE49-F238E27FC236}">
                  <a16:creationId xmlns:a16="http://schemas.microsoft.com/office/drawing/2014/main" id="{67B7B9F5-80DD-63CA-18D5-ACD1696822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40" y="72"/>
              <a:ext cx="370" cy="10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21600" y="360"/>
                  </a:moveTo>
                  <a:cubicBezTo>
                    <a:pt x="20432" y="360"/>
                    <a:pt x="16754" y="0"/>
                    <a:pt x="14594" y="360"/>
                  </a:cubicBezTo>
                  <a:cubicBezTo>
                    <a:pt x="12434" y="720"/>
                    <a:pt x="9749" y="1800"/>
                    <a:pt x="8756" y="2520"/>
                  </a:cubicBezTo>
                  <a:cubicBezTo>
                    <a:pt x="7764" y="3240"/>
                    <a:pt x="8756" y="3960"/>
                    <a:pt x="8756" y="4680"/>
                  </a:cubicBezTo>
                  <a:cubicBezTo>
                    <a:pt x="8756" y="5400"/>
                    <a:pt x="8756" y="6120"/>
                    <a:pt x="8756" y="6840"/>
                  </a:cubicBezTo>
                  <a:cubicBezTo>
                    <a:pt x="8756" y="7560"/>
                    <a:pt x="7589" y="8406"/>
                    <a:pt x="8756" y="9000"/>
                  </a:cubicBezTo>
                  <a:cubicBezTo>
                    <a:pt x="9924" y="9594"/>
                    <a:pt x="15762" y="9954"/>
                    <a:pt x="15762" y="10440"/>
                  </a:cubicBezTo>
                  <a:cubicBezTo>
                    <a:pt x="15762" y="10926"/>
                    <a:pt x="11091" y="11466"/>
                    <a:pt x="8756" y="11880"/>
                  </a:cubicBezTo>
                  <a:cubicBezTo>
                    <a:pt x="6421" y="12294"/>
                    <a:pt x="3094" y="12420"/>
                    <a:pt x="1751" y="12960"/>
                  </a:cubicBezTo>
                  <a:cubicBezTo>
                    <a:pt x="408" y="13500"/>
                    <a:pt x="758" y="14400"/>
                    <a:pt x="583" y="15120"/>
                  </a:cubicBezTo>
                  <a:cubicBezTo>
                    <a:pt x="408" y="15840"/>
                    <a:pt x="583" y="16560"/>
                    <a:pt x="583" y="17280"/>
                  </a:cubicBezTo>
                  <a:cubicBezTo>
                    <a:pt x="583" y="18000"/>
                    <a:pt x="0" y="18720"/>
                    <a:pt x="583" y="19440"/>
                  </a:cubicBezTo>
                  <a:cubicBezTo>
                    <a:pt x="1167" y="20160"/>
                    <a:pt x="3502" y="21240"/>
                    <a:pt x="4086" y="21600"/>
                  </a:cubicBezTo>
                </a:path>
              </a:pathLst>
            </a:custGeom>
            <a:noFill/>
            <a:ln w="107950" cap="flat" cmpd="sng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45" name="AutoShape 37">
              <a:extLst>
                <a:ext uri="{FF2B5EF4-FFF2-40B4-BE49-F238E27FC236}">
                  <a16:creationId xmlns:a16="http://schemas.microsoft.com/office/drawing/2014/main" id="{FE189259-76F2-BF65-BE8F-DB993BA2E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1155"/>
              <a:ext cx="2960" cy="1317"/>
            </a:xfrm>
            <a:prstGeom prst="flowChartPunchedTape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kumimoji="0" lang="ja-JP" altLang="en-US" sz="14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HG丸ｺﾞｼｯｸM-PRO" pitchFamily="50" charset="-128"/>
                </a:rPr>
                <a:t>歯石</a:t>
              </a:r>
              <a:r>
                <a:rPr kumimoji="0" lang="ja-JP" altLang="en-US" dirty="0">
                  <a:solidFill>
                    <a:srgbClr val="000000"/>
                  </a:solidFill>
                  <a:ea typeface="HG丸ｺﾞｼｯｸM-PRO" pitchFamily="50" charset="-128"/>
                </a:rPr>
                <a:t>が溜まりやすい箇所</a:t>
              </a:r>
              <a:endParaRPr kumimoji="0" lang="en-US" altLang="ja-JP" dirty="0">
                <a:solidFill>
                  <a:srgbClr val="000000"/>
                </a:solidFill>
                <a:ea typeface="HG丸ｺﾞｼｯｸM-PRO" pitchFamily="50" charset="-128"/>
              </a:endParaRPr>
            </a:p>
            <a:p>
              <a:pPr algn="ctr" eaLnBrk="1" hangingPunct="1">
                <a:defRPr/>
              </a:pPr>
              <a:r>
                <a:rPr kumimoji="0" lang="ja-JP" altLang="en-US" sz="1400" b="1" i="1" dirty="0">
                  <a:solidFill>
                    <a:srgbClr val="FF0000"/>
                  </a:solidFill>
                  <a:ea typeface="HG丸ｺﾞｼｯｸM-PRO" pitchFamily="50" charset="-128"/>
                </a:rPr>
                <a:t>２日間で歯垢⇒石灰化</a:t>
              </a:r>
            </a:p>
          </p:txBody>
        </p:sp>
        <p:sp>
          <p:nvSpPr>
            <p:cNvPr id="38933" name="Oval 38">
              <a:extLst>
                <a:ext uri="{FF2B5EF4-FFF2-40B4-BE49-F238E27FC236}">
                  <a16:creationId xmlns:a16="http://schemas.microsoft.com/office/drawing/2014/main" id="{AF759DE0-6FD9-618F-D86B-A94871E17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5977"/>
              <a:ext cx="4400" cy="1400"/>
            </a:xfrm>
            <a:prstGeom prst="ellipse">
              <a:avLst/>
            </a:prstGeom>
            <a:solidFill>
              <a:srgbClr val="CC99FF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kumimoji="0" lang="ja-JP" altLang="en-US" sz="1600" b="0">
                  <a:solidFill>
                    <a:srgbClr val="000000"/>
                  </a:solidFill>
                  <a:latin typeface="恋文ペン字"/>
                  <a:ea typeface="富士ポップＰ"/>
                  <a:cs typeface="富士ポップＰ"/>
                </a:rPr>
                <a:t>石になってしまった歯石は</a:t>
              </a:r>
              <a:endParaRPr kumimoji="0" lang="en-US" altLang="ja-JP" sz="1600" b="0">
                <a:solidFill>
                  <a:srgbClr val="000000"/>
                </a:solidFill>
                <a:latin typeface="恋文ペン字"/>
                <a:ea typeface="富士ポップＰ"/>
                <a:cs typeface="富士ポップＰ"/>
              </a:endParaRP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kumimoji="0" lang="ja-JP" altLang="en-US" sz="1600" b="0">
                  <a:solidFill>
                    <a:srgbClr val="000000"/>
                  </a:solidFill>
                  <a:latin typeface="恋文ペン字"/>
                  <a:ea typeface="富士ポップＰ"/>
                  <a:cs typeface="富士ポップＰ"/>
                </a:rPr>
                <a:t>歯ブラシじゃあ取れない！</a:t>
              </a:r>
            </a:p>
          </p:txBody>
        </p:sp>
      </p:grpSp>
      <p:sp>
        <p:nvSpPr>
          <p:cNvPr id="17447" name="AutoShape 39">
            <a:extLst>
              <a:ext uri="{FF2B5EF4-FFF2-40B4-BE49-F238E27FC236}">
                <a16:creationId xmlns:a16="http://schemas.microsoft.com/office/drawing/2014/main" id="{79B22831-E7EE-A6A6-7BF2-7D1F223CD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3884613"/>
            <a:ext cx="1879600" cy="469900"/>
          </a:xfrm>
          <a:prstGeom prst="flowChartPunchedTap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0" lang="ja-JP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G丸ｺﾞｼｯｸM-PRO" pitchFamily="50" charset="-128"/>
              </a:rPr>
              <a:t>歯垢</a:t>
            </a:r>
            <a:r>
              <a:rPr kumimoji="0" lang="ja-JP" altLang="en-US">
                <a:solidFill>
                  <a:srgbClr val="000000"/>
                </a:solidFill>
                <a:ea typeface="HG丸ｺﾞｼｯｸM-PRO" pitchFamily="50" charset="-128"/>
              </a:rPr>
              <a:t>が溜まりやすい箇所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AFECF15-1E2C-CFCC-6130-66E843ADEC9B}"/>
              </a:ext>
            </a:extLst>
          </p:cNvPr>
          <p:cNvSpPr txBox="1"/>
          <p:nvPr/>
        </p:nvSpPr>
        <p:spPr>
          <a:xfrm>
            <a:off x="5462588" y="836613"/>
            <a:ext cx="344963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0" lang="ja-JP" altLang="en-US" sz="1050" b="1" i="1" dirty="0">
                <a:solidFill>
                  <a:srgbClr val="FF00FF"/>
                </a:solidFill>
                <a:latin typeface="恋文ペン字"/>
                <a:ea typeface="富士ポップＰ"/>
                <a:cs typeface="富士ポップＰ"/>
              </a:rPr>
              <a:t>＊下顎を先に磨くと唾液が直ぐに溜まってしまう</a:t>
            </a:r>
            <a:r>
              <a:rPr kumimoji="0" lang="en-US" altLang="ja-JP" sz="1050" b="1" i="1" dirty="0">
                <a:solidFill>
                  <a:srgbClr val="FF00FF"/>
                </a:solidFill>
                <a:latin typeface="恋文ペン字"/>
                <a:ea typeface="富士ポップＰ"/>
                <a:cs typeface="富士ポップＰ"/>
              </a:rPr>
              <a:t>…</a:t>
            </a:r>
            <a:endParaRPr lang="ja-JP" altLang="en-US" sz="105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番号プレースホルダー 3">
            <a:extLst>
              <a:ext uri="{FF2B5EF4-FFF2-40B4-BE49-F238E27FC236}">
                <a16:creationId xmlns:a16="http://schemas.microsoft.com/office/drawing/2014/main" id="{E106E83B-8E0B-DED2-F021-845FECD12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2FFFFD31-8624-4B76-B3D0-0C2B9D610B6A}" type="slidenum">
              <a:rPr lang="ja-JP" altLang="en-US" b="0" smtClean="0">
                <a:solidFill>
                  <a:srgbClr val="00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14</a:t>
            </a:fld>
            <a:endParaRPr lang="ja-JP" altLang="en-US" b="0">
              <a:solidFill>
                <a:srgbClr val="000000"/>
              </a:solidFill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5E0F6BF-B1CB-5EB8-6418-573E54D0A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3" y="309563"/>
            <a:ext cx="8421687" cy="360362"/>
          </a:xfrm>
        </p:spPr>
        <p:txBody>
          <a:bodyPr/>
          <a:lstStyle/>
          <a:p>
            <a:pPr marL="304800" indent="-304800" eaLnBrk="1" hangingPunct="1"/>
            <a:r>
              <a:rPr lang="ja-JP" altLang="ja-JP" sz="2400" b="1" i="1" dirty="0">
                <a:ea typeface="HG丸ｺﾞｼｯｸM-PRO" panose="020F0600000000000000" pitchFamily="50" charset="-128"/>
              </a:rPr>
              <a:t>＜</a:t>
            </a:r>
            <a:r>
              <a:rPr lang="ja-JP" altLang="en-US" sz="2400" b="1" i="1" dirty="0">
                <a:ea typeface="HG丸ｺﾞｼｯｸM-PRO" panose="020F0600000000000000" pitchFamily="50" charset="-128"/>
              </a:rPr>
              <a:t>口腔ケアの実際</a:t>
            </a:r>
            <a:r>
              <a:rPr lang="ja-JP" altLang="ja-JP" sz="2400" b="1" i="1" dirty="0">
                <a:ea typeface="HG丸ｺﾞｼｯｸM-PRO" panose="020F0600000000000000" pitchFamily="50" charset="-128"/>
              </a:rPr>
              <a:t>＞　</a:t>
            </a:r>
            <a:r>
              <a:rPr lang="ja-JP" altLang="en-US" b="1" i="1" dirty="0">
                <a:ea typeface="HG丸ｺﾞｼｯｸM-PRO" panose="020F0600000000000000" pitchFamily="50" charset="-128"/>
              </a:rPr>
              <a:t>歯ブラシ選びの目安</a:t>
            </a:r>
            <a:endParaRPr lang="ja-JP" altLang="ja-JP" dirty="0"/>
          </a:p>
        </p:txBody>
      </p:sp>
      <p:pic>
        <p:nvPicPr>
          <p:cNvPr id="1030" name="Picture 6" descr="Ci800 キャップ付歯ブラシ 通販【ニッセン】 - SALE">
            <a:extLst>
              <a:ext uri="{FF2B5EF4-FFF2-40B4-BE49-F238E27FC236}">
                <a16:creationId xmlns:a16="http://schemas.microsoft.com/office/drawing/2014/main" id="{ADB3F42E-0B47-DACF-9418-EE18843AC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993955">
            <a:off x="2867017" y="1507054"/>
            <a:ext cx="916588" cy="55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FF3D6142-E913-CDBC-9C7D-5EEECE1458DA}"/>
              </a:ext>
            </a:extLst>
          </p:cNvPr>
          <p:cNvSpPr/>
          <p:nvPr/>
        </p:nvSpPr>
        <p:spPr bwMode="auto">
          <a:xfrm>
            <a:off x="278718" y="1408566"/>
            <a:ext cx="1689839" cy="497622"/>
          </a:xfrm>
          <a:prstGeom prst="wedgeRoundRectCallout">
            <a:avLst>
              <a:gd name="adj1" fmla="val 22333"/>
              <a:gd name="adj2" fmla="val 96771"/>
              <a:gd name="adj3" fmla="val 16667"/>
            </a:avLst>
          </a:prstGeom>
          <a:solidFill>
            <a:srgbClr val="A6F8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頭の先が丸い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奥が磨きやすい形</a:t>
            </a:r>
            <a:endParaRPr kumimoji="0" lang="ja-JP" alt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33553653-DEBB-C01D-0CB4-45C485987496}"/>
              </a:ext>
            </a:extLst>
          </p:cNvPr>
          <p:cNvSpPr/>
          <p:nvPr/>
        </p:nvSpPr>
        <p:spPr bwMode="auto">
          <a:xfrm>
            <a:off x="4361656" y="3983071"/>
            <a:ext cx="1580411" cy="565639"/>
          </a:xfrm>
          <a:prstGeom prst="wedgeRoundRectCallout">
            <a:avLst>
              <a:gd name="adj1" fmla="val -38477"/>
              <a:gd name="adj2" fmla="val 114546"/>
              <a:gd name="adj3" fmla="val 16667"/>
            </a:avLst>
          </a:prstGeom>
          <a:solidFill>
            <a:srgbClr val="A6F8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持ち手が大きくて握りやすい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596C99D-541E-7674-E330-0B884A087ECA}"/>
              </a:ext>
            </a:extLst>
          </p:cNvPr>
          <p:cNvSpPr/>
          <p:nvPr/>
        </p:nvSpPr>
        <p:spPr bwMode="auto">
          <a:xfrm>
            <a:off x="2314196" y="2277074"/>
            <a:ext cx="1314320" cy="601980"/>
          </a:xfrm>
          <a:prstGeom prst="wedgeRoundRectCallout">
            <a:avLst>
              <a:gd name="adj1" fmla="val -39496"/>
              <a:gd name="adj2" fmla="val 97446"/>
              <a:gd name="adj3" fmla="val 16667"/>
            </a:avLst>
          </a:prstGeom>
          <a:solidFill>
            <a:srgbClr val="A6F8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首はストレート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力が強すぎる方は</a:t>
            </a:r>
            <a:endParaRPr kumimoji="0" lang="en-US" altLang="ja-JP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カーブのもの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93C3422C-B442-280E-D4FB-2D33F536E67A}"/>
              </a:ext>
            </a:extLst>
          </p:cNvPr>
          <p:cNvSpPr/>
          <p:nvPr/>
        </p:nvSpPr>
        <p:spPr bwMode="auto">
          <a:xfrm>
            <a:off x="305552" y="3159006"/>
            <a:ext cx="1580411" cy="356715"/>
          </a:xfrm>
          <a:prstGeom prst="wedgeRoundRectCallout">
            <a:avLst>
              <a:gd name="adj1" fmla="val 30310"/>
              <a:gd name="adj2" fmla="val -165464"/>
              <a:gd name="adj3" fmla="val 16667"/>
            </a:avLst>
          </a:prstGeom>
          <a:solidFill>
            <a:srgbClr val="A6F8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頭の長さは</a:t>
            </a: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㎝以内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4ECAD2D9-5806-5405-D4E0-E524DC468CCB}"/>
              </a:ext>
            </a:extLst>
          </p:cNvPr>
          <p:cNvSpPr/>
          <p:nvPr/>
        </p:nvSpPr>
        <p:spPr bwMode="auto">
          <a:xfrm>
            <a:off x="2314196" y="5301239"/>
            <a:ext cx="1414560" cy="744639"/>
          </a:xfrm>
          <a:prstGeom prst="wedgeRoundRectCallout">
            <a:avLst>
              <a:gd name="adj1" fmla="val 37343"/>
              <a:gd name="adj2" fmla="val -93097"/>
              <a:gd name="adj3" fmla="val 16667"/>
            </a:avLst>
          </a:prstGeom>
          <a:solidFill>
            <a:srgbClr val="A6F8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滑り止め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で角度をコントロール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し易い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E041B063-2C42-0195-0835-7C28F679B082}"/>
              </a:ext>
            </a:extLst>
          </p:cNvPr>
          <p:cNvSpPr/>
          <p:nvPr/>
        </p:nvSpPr>
        <p:spPr bwMode="auto">
          <a:xfrm>
            <a:off x="84672" y="6045878"/>
            <a:ext cx="2714307" cy="74463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毛は柔らかめで腰があり</a:t>
            </a:r>
            <a:endParaRPr kumimoji="0" lang="en-US" altLang="ja-JP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密集しすぎていないもの</a:t>
            </a:r>
            <a:endParaRPr kumimoji="0" lang="ja-JP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95F7937-3D61-C51A-6057-7D17B84EB7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362" y="1013104"/>
            <a:ext cx="741593" cy="1132763"/>
          </a:xfrm>
          <a:prstGeom prst="rect">
            <a:avLst/>
          </a:prstGeom>
        </p:spPr>
      </p:pic>
      <p:sp>
        <p:nvSpPr>
          <p:cNvPr id="12" name="矢印: 左右 11">
            <a:extLst>
              <a:ext uri="{FF2B5EF4-FFF2-40B4-BE49-F238E27FC236}">
                <a16:creationId xmlns:a16="http://schemas.microsoft.com/office/drawing/2014/main" id="{5010FCE7-2705-C02E-E99F-DFF832A9EC30}"/>
              </a:ext>
            </a:extLst>
          </p:cNvPr>
          <p:cNvSpPr/>
          <p:nvPr/>
        </p:nvSpPr>
        <p:spPr bwMode="auto">
          <a:xfrm flipV="1">
            <a:off x="4387782" y="889010"/>
            <a:ext cx="188292" cy="8120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EB9534E4-B591-6CB9-0F22-A4EF564EF0E1}"/>
              </a:ext>
            </a:extLst>
          </p:cNvPr>
          <p:cNvSpPr/>
          <p:nvPr/>
        </p:nvSpPr>
        <p:spPr bwMode="auto">
          <a:xfrm>
            <a:off x="2422054" y="1247537"/>
            <a:ext cx="1408695" cy="356715"/>
          </a:xfrm>
          <a:prstGeom prst="wedgeRoundRectCallout">
            <a:avLst>
              <a:gd name="adj1" fmla="val -85488"/>
              <a:gd name="adj2" fmla="val 284350"/>
              <a:gd name="adj3" fmla="val 16667"/>
            </a:avLst>
          </a:prstGeom>
          <a:solidFill>
            <a:srgbClr val="A6F8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厚さが薄いもの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9E681BF-6322-E0DB-7654-0E415CF82BBF}"/>
              </a:ext>
            </a:extLst>
          </p:cNvPr>
          <p:cNvGrpSpPr/>
          <p:nvPr/>
        </p:nvGrpSpPr>
        <p:grpSpPr>
          <a:xfrm>
            <a:off x="6148819" y="1100189"/>
            <a:ext cx="2569582" cy="4830347"/>
            <a:chOff x="6148819" y="1100189"/>
            <a:chExt cx="2569582" cy="4830347"/>
          </a:xfrm>
        </p:grpSpPr>
        <p:sp>
          <p:nvSpPr>
            <p:cNvPr id="3" name="フローチャート: 論理積ゲート 2">
              <a:extLst>
                <a:ext uri="{FF2B5EF4-FFF2-40B4-BE49-F238E27FC236}">
                  <a16:creationId xmlns:a16="http://schemas.microsoft.com/office/drawing/2014/main" id="{6C1F4F1B-D019-A6FA-E9FD-B2C4084A012B}"/>
                </a:ext>
              </a:extLst>
            </p:cNvPr>
            <p:cNvSpPr/>
            <p:nvPr/>
          </p:nvSpPr>
          <p:spPr bwMode="auto">
            <a:xfrm>
              <a:off x="6212937" y="1100189"/>
              <a:ext cx="2505464" cy="4830347"/>
            </a:xfrm>
            <a:prstGeom prst="flowChartDelay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kumimoji="0" lang="en-US" altLang="ja-JP" b="1" dirty="0">
                  <a:solidFill>
                    <a:srgbClr val="FF0000"/>
                  </a:solidFill>
                  <a:highlight>
                    <a:srgbClr val="C0C0C0"/>
                  </a:highligh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『</a:t>
              </a:r>
              <a:r>
                <a:rPr kumimoji="0" lang="ja-JP" altLang="en-US" b="1" dirty="0">
                  <a:solidFill>
                    <a:srgbClr val="FF0000"/>
                  </a:solidFill>
                  <a:highlight>
                    <a:srgbClr val="C0C0C0"/>
                  </a:highligh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歯ブラシの替え時は？</a:t>
              </a:r>
              <a:r>
                <a:rPr kumimoji="0" lang="en-US" altLang="ja-JP" b="1" dirty="0">
                  <a:solidFill>
                    <a:srgbClr val="FF0000"/>
                  </a:solidFill>
                  <a:highlight>
                    <a:srgbClr val="C0C0C0"/>
                  </a:highligh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』</a:t>
              </a:r>
            </a:p>
            <a:p>
              <a:pPr eaLnBrk="1" hangingPunct="1"/>
              <a:endParaRPr kumimoji="0"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eaLnBrk="1" hangingPunct="1"/>
              <a:r>
                <a:rPr kumimoji="0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毛がカーブを描き始めたら、歯磨き効率が悪くなって、同じ磨き方でも磨き残しが多くなるので、できれば月</a:t>
              </a:r>
              <a:r>
                <a:rPr kumimoji="0"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kumimoji="0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交換</a:t>
              </a:r>
            </a:p>
          </p:txBody>
        </p: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47902A09-2C2D-E8C4-C6D0-F62B76967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9006" y="5121058"/>
              <a:ext cx="2131670" cy="360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ＭＳ Ｐゴシック" pitchFamily="50" charset="-128"/>
                  <a:ea typeface="ＭＳ Ｐゴシック" pitchFamily="50" charset="-128"/>
                </a:defRPr>
              </a:lvl9pPr>
            </a:lstStyle>
            <a:p>
              <a:pPr marL="304800" indent="-304800" eaLnBrk="1" hangingPunct="1"/>
              <a:r>
                <a:rPr kumimoji="0" lang="ja-JP" altLang="en-US" sz="2800" b="1" kern="0" dirty="0">
                  <a:solidFill>
                    <a:srgbClr val="FF0000"/>
                  </a:solidFill>
                  <a:ea typeface="HG丸ｺﾞｼｯｸM-PRO" panose="020F0600000000000000" pitchFamily="50" charset="-128"/>
                </a:rPr>
                <a:t>〇　 　</a:t>
              </a:r>
              <a:r>
                <a:rPr kumimoji="0" lang="en-US" altLang="ja-JP" sz="2800" b="1" kern="0" dirty="0">
                  <a:solidFill>
                    <a:srgbClr val="FF0000"/>
                  </a:solidFill>
                  <a:ea typeface="HG丸ｺﾞｼｯｸM-PRO" panose="020F0600000000000000" pitchFamily="50" charset="-128"/>
                </a:rPr>
                <a:t>×</a:t>
              </a:r>
              <a:endParaRPr kumimoji="0" lang="ja-JP" altLang="ja-JP" sz="2800" kern="0" dirty="0">
                <a:solidFill>
                  <a:srgbClr val="FF0000"/>
                </a:solidFill>
              </a:endParaRPr>
            </a:p>
          </p:txBody>
        </p: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003226B7-F4D0-CA84-1C66-B3ED53A4C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8819" y="3199826"/>
              <a:ext cx="1316850" cy="2030144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F8317A5-AB63-C223-3D41-8B2D60B9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1759" y="3179057"/>
              <a:ext cx="1316850" cy="201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9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3E42E4-0D17-EE53-6DF6-27B1E73611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47625-D86D-4EAC-8338-6EDBD7061A75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E2B53D5-773A-21FA-48FD-34D325087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06" y="477296"/>
            <a:ext cx="86328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/>
            <a:r>
              <a:rPr kumimoji="0" lang="ja-JP" altLang="ja-JP" sz="2400" b="1" i="1" kern="0" dirty="0">
                <a:ea typeface="HG丸ｺﾞｼｯｸM-PRO" panose="020F0600000000000000" pitchFamily="50" charset="-128"/>
              </a:rPr>
              <a:t>＜</a:t>
            </a:r>
            <a:r>
              <a:rPr kumimoji="0" lang="ja-JP" altLang="en-US" sz="2400" b="1" i="1" kern="0" dirty="0">
                <a:ea typeface="HG丸ｺﾞｼｯｸM-PRO" panose="020F0600000000000000" pitchFamily="50" charset="-128"/>
              </a:rPr>
              <a:t>口腔ケアの実際　</a:t>
            </a:r>
            <a:r>
              <a:rPr kumimoji="0" lang="ja-JP" altLang="ja-JP" b="1" i="1" kern="0" dirty="0">
                <a:ea typeface="HG丸ｺﾞｼｯｸM-PRO" panose="020F0600000000000000" pitchFamily="50" charset="-128"/>
              </a:rPr>
              <a:t>ブラッシング </a:t>
            </a:r>
            <a:r>
              <a:rPr kumimoji="0" lang="ja-JP" altLang="en-US" b="1" i="1" kern="0" dirty="0">
                <a:ea typeface="HG丸ｺﾞｼｯｸM-PRO" panose="020F0600000000000000" pitchFamily="50" charset="-128"/>
              </a:rPr>
              <a:t>③</a:t>
            </a:r>
            <a:r>
              <a:rPr kumimoji="0" lang="ja-JP" altLang="ja-JP" sz="2400" b="1" i="1" kern="0" dirty="0">
                <a:ea typeface="HG丸ｺﾞｼｯｸM-PRO" panose="020F0600000000000000" pitchFamily="50" charset="-128"/>
              </a:rPr>
              <a:t>＞　</a:t>
            </a:r>
            <a:r>
              <a:rPr kumimoji="0" lang="ja-JP" altLang="en-US" b="1" i="1" kern="0" dirty="0">
                <a:ea typeface="HG丸ｺﾞｼｯｸM-PRO" panose="020F0600000000000000" pitchFamily="50" charset="-128"/>
              </a:rPr>
              <a:t>実際に爪を使って磨いてみましょう！</a:t>
            </a:r>
            <a:endParaRPr kumimoji="0" lang="ja-JP" altLang="ja-JP" i="1" kern="0" dirty="0">
              <a:latin typeface="Arial" panose="020B0604020202020204" pitchFamily="34" charset="0"/>
              <a:ea typeface="HG丸ｺﾞｼｯｸM-PRO" panose="020F06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77320FC-2A84-B464-EC5A-97CBDC72DF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9064"/>
            <a:ext cx="3830653" cy="4244491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7DCC70A-0CEC-DA23-C5FB-558A2FE8EDBB}"/>
              </a:ext>
            </a:extLst>
          </p:cNvPr>
          <p:cNvGrpSpPr/>
          <p:nvPr/>
        </p:nvGrpSpPr>
        <p:grpSpPr>
          <a:xfrm>
            <a:off x="3983581" y="1101723"/>
            <a:ext cx="4257169" cy="1998081"/>
            <a:chOff x="3885145" y="1393902"/>
            <a:chExt cx="3474660" cy="1734014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393AFA14-1137-1DB9-3312-F252A75FB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15958" y="1393902"/>
              <a:ext cx="1243847" cy="1705904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A5D34291-5042-922A-ABE6-93CCE0B0BE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5145" y="1505413"/>
              <a:ext cx="1109547" cy="1622503"/>
            </a:xfrm>
            <a:prstGeom prst="rect">
              <a:avLst/>
            </a:prstGeom>
          </p:spPr>
        </p:pic>
        <p:sp>
          <p:nvSpPr>
            <p:cNvPr id="15" name="矢印: ストライプ 14">
              <a:extLst>
                <a:ext uri="{FF2B5EF4-FFF2-40B4-BE49-F238E27FC236}">
                  <a16:creationId xmlns:a16="http://schemas.microsoft.com/office/drawing/2014/main" id="{F2D22117-C810-00EF-DBC3-28BCE9694482}"/>
                </a:ext>
              </a:extLst>
            </p:cNvPr>
            <p:cNvSpPr/>
            <p:nvPr/>
          </p:nvSpPr>
          <p:spPr bwMode="auto">
            <a:xfrm>
              <a:off x="5354655" y="1881650"/>
              <a:ext cx="696952" cy="841917"/>
            </a:xfrm>
            <a:prstGeom prst="strip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3E35FDB-D674-A1A8-5EA2-A62E770E42B0}"/>
              </a:ext>
            </a:extLst>
          </p:cNvPr>
          <p:cNvGrpSpPr/>
          <p:nvPr/>
        </p:nvGrpSpPr>
        <p:grpSpPr>
          <a:xfrm>
            <a:off x="3361653" y="3084139"/>
            <a:ext cx="5436660" cy="3903392"/>
            <a:chOff x="3361653" y="3084139"/>
            <a:chExt cx="5436660" cy="3903392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B5BCE1DD-7EAD-C95E-3AC3-5249A3F17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1653" y="3084139"/>
              <a:ext cx="3903392" cy="3903392"/>
            </a:xfrm>
            <a:prstGeom prst="rect">
              <a:avLst/>
            </a:prstGeom>
          </p:spPr>
        </p:pic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4B335F54-1F25-3215-3B46-BD4E51AB892C}"/>
                </a:ext>
              </a:extLst>
            </p:cNvPr>
            <p:cNvSpPr/>
            <p:nvPr/>
          </p:nvSpPr>
          <p:spPr bwMode="auto">
            <a:xfrm>
              <a:off x="6637941" y="3429000"/>
              <a:ext cx="2160372" cy="79173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</a:rPr>
                <a:t>縦にブラシを</a:t>
              </a:r>
              <a:endPara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</a:rPr>
                <a:t>差し込む</a:t>
              </a: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E9EEA4E5-ACAA-E149-CDCD-FF2E792F0A06}"/>
                </a:ext>
              </a:extLst>
            </p:cNvPr>
            <p:cNvSpPr/>
            <p:nvPr/>
          </p:nvSpPr>
          <p:spPr bwMode="auto">
            <a:xfrm>
              <a:off x="6637941" y="4377107"/>
              <a:ext cx="2160372" cy="153303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dirty="0">
                  <a:solidFill>
                    <a:schemeClr val="tx1"/>
                  </a:solidFill>
                  <a:latin typeface="ＭＳ ゴシック" pitchFamily="49" charset="-128"/>
                  <a:ea typeface="ＭＳ ゴシック" pitchFamily="49" charset="-128"/>
                </a:rPr>
                <a:t>歯</a:t>
              </a: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</a:rPr>
                <a:t>と歯茎の間に毛先が当たっているのを</a:t>
              </a:r>
              <a:endPara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</a:rPr>
                <a:t>感じながら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65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番号プレースホルダー 1">
            <a:extLst>
              <a:ext uri="{FF2B5EF4-FFF2-40B4-BE49-F238E27FC236}">
                <a16:creationId xmlns:a16="http://schemas.microsoft.com/office/drawing/2014/main" id="{960F97A1-CD45-EA25-6124-4BA748D83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2503163-B23D-456D-86A2-1C4CA9730BBE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16</a:t>
            </a:fld>
            <a:endParaRPr lang="ja-JP" altLang="en-US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BB392-9459-AA59-733C-5F304DBFFCC7}"/>
              </a:ext>
            </a:extLst>
          </p:cNvPr>
          <p:cNvSpPr txBox="1">
            <a:spLocks noChangeArrowheads="1"/>
          </p:cNvSpPr>
          <p:nvPr/>
        </p:nvSpPr>
        <p:spPr>
          <a:xfrm>
            <a:off x="392113" y="366713"/>
            <a:ext cx="9007475" cy="360362"/>
          </a:xfrm>
          <a:prstGeom prst="rect">
            <a:avLst/>
          </a:prstGeom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>
              <a:defRPr/>
            </a:pPr>
            <a:r>
              <a:rPr kumimoji="0" lang="ja-JP" altLang="ja-JP" sz="2400" b="1" i="1" kern="0" dirty="0">
                <a:ea typeface="HG丸ｺﾞｼｯｸM-PRO" pitchFamily="50" charset="-128"/>
              </a:rPr>
              <a:t>＜</a:t>
            </a:r>
            <a:r>
              <a:rPr kumimoji="0" lang="ja-JP" altLang="en-US" sz="2400" b="1" i="1" dirty="0">
                <a:ea typeface="HG丸ｺﾞｼｯｸM-PRO" pitchFamily="50" charset="-128"/>
              </a:rPr>
              <a:t>歯間ブラシとフロスの比較</a:t>
            </a:r>
            <a:r>
              <a:rPr kumimoji="0" lang="ja-JP" altLang="ja-JP" sz="2400" b="1" i="1" kern="0" dirty="0">
                <a:ea typeface="HG丸ｺﾞｼｯｸM-PRO" pitchFamily="50" charset="-128"/>
              </a:rPr>
              <a:t>＞　</a:t>
            </a:r>
            <a:endParaRPr kumimoji="0" lang="ja-JP" altLang="ja-JP" sz="2400" i="1" kern="0" dirty="0">
              <a:latin typeface="Arial" pitchFamily="34" charset="0"/>
              <a:ea typeface="HG丸ｺﾞｼｯｸM-PRO" pitchFamily="50" charset="-128"/>
            </a:endParaRPr>
          </a:p>
        </p:txBody>
      </p:sp>
      <p:pic>
        <p:nvPicPr>
          <p:cNvPr id="39940" name="Picture 13" descr="http://www.lion.co.jp/common/image/sp_i.gif">
            <a:extLst>
              <a:ext uri="{FF2B5EF4-FFF2-40B4-BE49-F238E27FC236}">
                <a16:creationId xmlns:a16="http://schemas.microsoft.com/office/drawing/2014/main" id="{2EE75182-FB96-1F60-D72D-09824B720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668588"/>
            <a:ext cx="952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6" descr="http://www.lion.co.jp/common/image/sp_i.gif">
            <a:extLst>
              <a:ext uri="{FF2B5EF4-FFF2-40B4-BE49-F238E27FC236}">
                <a16:creationId xmlns:a16="http://schemas.microsoft.com/office/drawing/2014/main" id="{179BF0AE-6933-1E27-1C64-5B9B3170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668588"/>
            <a:ext cx="952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7" descr="http://www.lion.co.jp/common/image/sp_i.gif">
            <a:extLst>
              <a:ext uri="{FF2B5EF4-FFF2-40B4-BE49-F238E27FC236}">
                <a16:creationId xmlns:a16="http://schemas.microsoft.com/office/drawing/2014/main" id="{1B278AC6-07EA-48B3-048A-6BD82149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668588"/>
            <a:ext cx="95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8" descr="http://www.lion.co.jp/common/image/sp_i.gif">
            <a:extLst>
              <a:ext uri="{FF2B5EF4-FFF2-40B4-BE49-F238E27FC236}">
                <a16:creationId xmlns:a16="http://schemas.microsoft.com/office/drawing/2014/main" id="{CD56ED18-02FE-F30A-88DF-1126599A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668588"/>
            <a:ext cx="1905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5" descr="http://www.lion.co.jp/common/image/sp_i.gif">
            <a:extLst>
              <a:ext uri="{FF2B5EF4-FFF2-40B4-BE49-F238E27FC236}">
                <a16:creationId xmlns:a16="http://schemas.microsoft.com/office/drawing/2014/main" id="{009F58A5-C79C-E90A-6ED5-A95DEA07E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1754188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フローチャート : せん孔テープ 3">
            <a:extLst>
              <a:ext uri="{FF2B5EF4-FFF2-40B4-BE49-F238E27FC236}">
                <a16:creationId xmlns:a16="http://schemas.microsoft.com/office/drawing/2014/main" id="{BC3EE24B-DF69-B3B8-90B8-BD27FE34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5149850"/>
            <a:ext cx="6451600" cy="1216025"/>
          </a:xfrm>
          <a:prstGeom prst="flowChartPunchedTape">
            <a:avLst/>
          </a:prstGeom>
          <a:solidFill>
            <a:srgbClr val="FDAEA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20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口腔ケアは食べかすを取るためのものではなく</a:t>
            </a:r>
            <a:endParaRPr kumimoji="0" lang="en-US" altLang="ja-JP" sz="2000" b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20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お口の中の</a:t>
            </a:r>
            <a:r>
              <a:rPr kumimoji="0" lang="ja-JP" altLang="en-US" sz="2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菌の量を減らしていく</a:t>
            </a:r>
            <a:r>
              <a:rPr kumimoji="0" lang="ja-JP" altLang="en-US" sz="2000" b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のが最大の目的！</a:t>
            </a:r>
          </a:p>
        </p:txBody>
      </p:sp>
      <p:pic>
        <p:nvPicPr>
          <p:cNvPr id="39946" name="図 1">
            <a:extLst>
              <a:ext uri="{FF2B5EF4-FFF2-40B4-BE49-F238E27FC236}">
                <a16:creationId xmlns:a16="http://schemas.microsoft.com/office/drawing/2014/main" id="{682418A8-50F7-277F-E645-54167AD1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613" y="1077913"/>
            <a:ext cx="7546975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図 1">
            <a:extLst>
              <a:ext uri="{FF2B5EF4-FFF2-40B4-BE49-F238E27FC236}">
                <a16:creationId xmlns:a16="http://schemas.microsoft.com/office/drawing/2014/main" id="{3095E5B4-E64C-EE57-9201-EC5233953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8" y="927100"/>
            <a:ext cx="7997825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スライド番号プレースホルダー 1">
            <a:extLst>
              <a:ext uri="{FF2B5EF4-FFF2-40B4-BE49-F238E27FC236}">
                <a16:creationId xmlns:a16="http://schemas.microsoft.com/office/drawing/2014/main" id="{76FFA8C1-E28B-237D-614D-FE850AC6F2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A1B7BC89-3C1A-4B52-84EE-0ACD43716B78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17</a:t>
            </a:fld>
            <a:endParaRPr lang="ja-JP" altLang="en-US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83735C-F126-475B-CDEC-7FD0A4A5868D}"/>
              </a:ext>
            </a:extLst>
          </p:cNvPr>
          <p:cNvSpPr txBox="1">
            <a:spLocks noChangeArrowheads="1"/>
          </p:cNvSpPr>
          <p:nvPr/>
        </p:nvSpPr>
        <p:spPr>
          <a:xfrm>
            <a:off x="188913" y="312738"/>
            <a:ext cx="8451850" cy="360362"/>
          </a:xfrm>
          <a:prstGeom prst="rect">
            <a:avLst/>
          </a:prstGeom>
          <a:ln/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>
              <a:defRPr/>
            </a:pPr>
            <a:r>
              <a:rPr kumimoji="0" lang="ja-JP" altLang="ja-JP" sz="2400" b="1" i="1" kern="0" dirty="0">
                <a:ea typeface="HG丸ｺﾞｼｯｸM-PRO" pitchFamily="50" charset="-128"/>
              </a:rPr>
              <a:t>＜</a:t>
            </a:r>
            <a:r>
              <a:rPr kumimoji="0" lang="ja-JP" altLang="en-US" sz="2400" b="1" i="1" dirty="0">
                <a:ea typeface="HG丸ｺﾞｼｯｸM-PRO" pitchFamily="50" charset="-128"/>
              </a:rPr>
              <a:t>歯間ブラシの種類と使い方</a:t>
            </a:r>
            <a:r>
              <a:rPr kumimoji="0" lang="ja-JP" altLang="ja-JP" sz="2400" b="1" i="1" kern="0" dirty="0">
                <a:ea typeface="HG丸ｺﾞｼｯｸM-PRO" pitchFamily="50" charset="-128"/>
              </a:rPr>
              <a:t>＞　</a:t>
            </a:r>
            <a:endParaRPr kumimoji="0" lang="ja-JP" altLang="ja-JP" sz="2400" i="1" kern="0" dirty="0">
              <a:latin typeface="Arial" pitchFamily="34" charset="0"/>
              <a:ea typeface="HG丸ｺﾞｼｯｸM-PRO" pitchFamily="50" charset="-128"/>
            </a:endParaRPr>
          </a:p>
        </p:txBody>
      </p:sp>
      <p:pic>
        <p:nvPicPr>
          <p:cNvPr id="41989" name="Picture 13" descr="http://www.lion.co.jp/common/image/sp_i.gif">
            <a:extLst>
              <a:ext uri="{FF2B5EF4-FFF2-40B4-BE49-F238E27FC236}">
                <a16:creationId xmlns:a16="http://schemas.microsoft.com/office/drawing/2014/main" id="{4931FDFA-E864-57EC-4A5C-F888F74D4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668588"/>
            <a:ext cx="952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6" descr="http://www.lion.co.jp/common/image/sp_i.gif">
            <a:extLst>
              <a:ext uri="{FF2B5EF4-FFF2-40B4-BE49-F238E27FC236}">
                <a16:creationId xmlns:a16="http://schemas.microsoft.com/office/drawing/2014/main" id="{6594134A-994C-D8BC-65C9-37526DF66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668588"/>
            <a:ext cx="952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7" descr="http://www.lion.co.jp/common/image/sp_i.gif">
            <a:extLst>
              <a:ext uri="{FF2B5EF4-FFF2-40B4-BE49-F238E27FC236}">
                <a16:creationId xmlns:a16="http://schemas.microsoft.com/office/drawing/2014/main" id="{E124F9BD-6FA6-D301-C4FA-68560F0DE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668588"/>
            <a:ext cx="95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8" descr="http://www.lion.co.jp/common/image/sp_i.gif">
            <a:extLst>
              <a:ext uri="{FF2B5EF4-FFF2-40B4-BE49-F238E27FC236}">
                <a16:creationId xmlns:a16="http://schemas.microsoft.com/office/drawing/2014/main" id="{ED4A0403-338B-3DA0-473C-8BD20229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668588"/>
            <a:ext cx="1905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5" descr="http://www.lion.co.jp/common/image/sp_i.gif">
            <a:extLst>
              <a:ext uri="{FF2B5EF4-FFF2-40B4-BE49-F238E27FC236}">
                <a16:creationId xmlns:a16="http://schemas.microsoft.com/office/drawing/2014/main" id="{70C48311-07C0-0B75-514A-42F213F8A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1754188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0108AD4-1798-C7D2-90F6-CF408E866C0B}"/>
              </a:ext>
            </a:extLst>
          </p:cNvPr>
          <p:cNvSpPr txBox="1"/>
          <p:nvPr/>
        </p:nvSpPr>
        <p:spPr>
          <a:xfrm>
            <a:off x="4645025" y="493713"/>
            <a:ext cx="3727450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0" lang="ja-JP" altLang="en-US" sz="1050" b="1" i="1" dirty="0">
                <a:solidFill>
                  <a:srgbClr val="FF00FF"/>
                </a:solidFill>
                <a:latin typeface="恋文ペン字"/>
                <a:ea typeface="富士ポップＰ"/>
                <a:cs typeface="富士ポップＰ"/>
              </a:rPr>
              <a:t>＊ゴムタイプは歯肉は傷つけないが汚れの回収力は落ちる</a:t>
            </a:r>
            <a:endParaRPr lang="ja-JP" altLang="en-US" sz="1050" b="1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25A2065-305F-A68B-B4E1-80D20B4AA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347663"/>
            <a:ext cx="8558212" cy="3603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>
              <a:defRPr/>
            </a:pPr>
            <a:r>
              <a:rPr kumimoji="0" lang="ja-JP" altLang="ja-JP" sz="24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＜</a:t>
            </a:r>
            <a:r>
              <a:rPr kumimoji="0" lang="ja-JP" altLang="en-US" sz="24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電動ブラシも種類毎に磨き方は変わる</a:t>
            </a:r>
            <a:r>
              <a:rPr kumimoji="0" lang="ja-JP" altLang="ja-JP" sz="24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＞</a:t>
            </a:r>
            <a:r>
              <a:rPr kumimoji="0" lang="ja-JP" altLang="en-US" sz="24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　</a:t>
            </a:r>
            <a:r>
              <a:rPr kumimoji="0" lang="ja-JP" altLang="en-US" sz="14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出血傾向のある方は</a:t>
            </a:r>
            <a:r>
              <a:rPr kumimoji="0" lang="en-US" altLang="ja-JP" sz="14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NG</a:t>
            </a:r>
            <a:r>
              <a:rPr kumimoji="0" lang="ja-JP" altLang="en-US" sz="14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　</a:t>
            </a:r>
            <a:endParaRPr kumimoji="0" lang="ja-JP" altLang="ja-JP" sz="1400" i="1" kern="0" dirty="0">
              <a:solidFill>
                <a:schemeClr val="tx1"/>
              </a:solidFill>
              <a:latin typeface="Arial" pitchFamily="34" charset="0"/>
              <a:ea typeface="HG丸ｺﾞｼｯｸM-PRO" pitchFamily="50" charset="-128"/>
            </a:endParaRPr>
          </a:p>
        </p:txBody>
      </p:sp>
      <p:sp>
        <p:nvSpPr>
          <p:cNvPr id="43011" name="テキスト ボックス 19">
            <a:extLst>
              <a:ext uri="{FF2B5EF4-FFF2-40B4-BE49-F238E27FC236}">
                <a16:creationId xmlns:a16="http://schemas.microsoft.com/office/drawing/2014/main" id="{FD26E0D0-4814-FC48-3F0A-5F1621F6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4754563"/>
            <a:ext cx="1408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ja-JP" sz="1200" b="0">
                <a:latin typeface="ＭＳ ゴシック" panose="020B0609070205080204" pitchFamily="49" charset="-128"/>
              </a:rPr>
              <a:t>【</a:t>
            </a:r>
            <a:r>
              <a:rPr lang="ja-JP" altLang="en-US" sz="1200" b="0">
                <a:latin typeface="ＭＳ ゴシック" panose="020B0609070205080204" pitchFamily="49" charset="-128"/>
              </a:rPr>
              <a:t>毎分約</a:t>
            </a:r>
            <a:r>
              <a:rPr lang="en-US" altLang="ja-JP" sz="1200">
                <a:solidFill>
                  <a:srgbClr val="FF0000"/>
                </a:solidFill>
                <a:latin typeface="ＭＳ ゴシック" panose="020B0609070205080204" pitchFamily="49" charset="-128"/>
              </a:rPr>
              <a:t>22,000</a:t>
            </a: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1200" b="0">
                <a:latin typeface="ＭＳ ゴシック" panose="020B0609070205080204" pitchFamily="49" charset="-128"/>
              </a:rPr>
              <a:t>ブラシストローク</a:t>
            </a:r>
            <a:r>
              <a:rPr lang="en-US" altLang="ja-JP" sz="1200" b="0">
                <a:latin typeface="ＭＳ ゴシック" panose="020B0609070205080204" pitchFamily="49" charset="-128"/>
              </a:rPr>
              <a:t>】</a:t>
            </a:r>
            <a:endParaRPr lang="ja-JP" altLang="en-US" sz="1200" b="0">
              <a:latin typeface="ＭＳ ゴシック" panose="020B0609070205080204" pitchFamily="49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6EFAFB3-8ADE-1A28-845D-67699A36213A}"/>
              </a:ext>
            </a:extLst>
          </p:cNvPr>
          <p:cNvCxnSpPr/>
          <p:nvPr/>
        </p:nvCxnSpPr>
        <p:spPr bwMode="auto">
          <a:xfrm flipH="1">
            <a:off x="4197350" y="1411288"/>
            <a:ext cx="1349375" cy="4243387"/>
          </a:xfrm>
          <a:prstGeom prst="line">
            <a:avLst/>
          </a:prstGeom>
          <a:ln w="571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2712E624-C628-0F6C-E21C-B72272CC531A}"/>
              </a:ext>
            </a:extLst>
          </p:cNvPr>
          <p:cNvSpPr/>
          <p:nvPr/>
        </p:nvSpPr>
        <p:spPr bwMode="auto">
          <a:xfrm>
            <a:off x="1319213" y="1181100"/>
            <a:ext cx="2486025" cy="4492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0"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充電式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8AB517C2-6C75-E522-652F-80C118D2A9CB}"/>
              </a:ext>
            </a:extLst>
          </p:cNvPr>
          <p:cNvSpPr/>
          <p:nvPr/>
        </p:nvSpPr>
        <p:spPr bwMode="auto">
          <a:xfrm>
            <a:off x="6200775" y="1181100"/>
            <a:ext cx="2486025" cy="44926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0"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携帯用</a:t>
            </a:r>
          </a:p>
        </p:txBody>
      </p:sp>
      <p:sp>
        <p:nvSpPr>
          <p:cNvPr id="43015" name="四角形: メモ 21">
            <a:extLst>
              <a:ext uri="{FF2B5EF4-FFF2-40B4-BE49-F238E27FC236}">
                <a16:creationId xmlns:a16="http://schemas.microsoft.com/office/drawing/2014/main" id="{DADCBE4E-E8C1-0EAB-3C3C-A58BEC99C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5824538"/>
            <a:ext cx="3290887" cy="728662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2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＊自分でゴシゴシ動かさない。</a:t>
            </a:r>
            <a:endParaRPr kumimoji="0" lang="en-US" altLang="ja-JP" sz="120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＊スローペースで少しずつ場所をずらす。</a:t>
            </a:r>
            <a:endParaRPr kumimoji="0"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＊あてる際、歯に圧力はかけない。</a:t>
            </a:r>
          </a:p>
        </p:txBody>
      </p:sp>
      <p:sp>
        <p:nvSpPr>
          <p:cNvPr id="43016" name="思考の吹き出し: 雲形 16">
            <a:extLst>
              <a:ext uri="{FF2B5EF4-FFF2-40B4-BE49-F238E27FC236}">
                <a16:creationId xmlns:a16="http://schemas.microsoft.com/office/drawing/2014/main" id="{2E888DB8-A1E3-1C23-E586-BE68B6D56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50" y="1827213"/>
            <a:ext cx="2828925" cy="1062037"/>
          </a:xfrm>
          <a:prstGeom prst="cloudCallout">
            <a:avLst>
              <a:gd name="adj1" fmla="val -9653"/>
              <a:gd name="adj2" fmla="val -5425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800" b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マッサージ効果が期待できる</a:t>
            </a:r>
          </a:p>
        </p:txBody>
      </p:sp>
      <p:pic>
        <p:nvPicPr>
          <p:cNvPr id="43017" name="図 1">
            <a:extLst>
              <a:ext uri="{FF2B5EF4-FFF2-40B4-BE49-F238E27FC236}">
                <a16:creationId xmlns:a16="http://schemas.microsoft.com/office/drawing/2014/main" id="{E5BF1EBB-0081-F786-1C66-CC97ABB5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50" y="1770063"/>
            <a:ext cx="19145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図 3">
            <a:extLst>
              <a:ext uri="{FF2B5EF4-FFF2-40B4-BE49-F238E27FC236}">
                <a16:creationId xmlns:a16="http://schemas.microsoft.com/office/drawing/2014/main" id="{C18A6497-9039-6A5B-9C25-3CF8A20E2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100" y="1927225"/>
            <a:ext cx="14573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図 4">
            <a:extLst>
              <a:ext uri="{FF2B5EF4-FFF2-40B4-BE49-F238E27FC236}">
                <a16:creationId xmlns:a16="http://schemas.microsoft.com/office/drawing/2014/main" id="{F348704C-B6CA-B049-DDEF-B7897BF60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863" y="1827213"/>
            <a:ext cx="963612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思考の吹き出し: 雲形 16">
            <a:extLst>
              <a:ext uri="{FF2B5EF4-FFF2-40B4-BE49-F238E27FC236}">
                <a16:creationId xmlns:a16="http://schemas.microsoft.com/office/drawing/2014/main" id="{6C38CD8D-0310-5EDE-B23A-2599DED5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3021013"/>
            <a:ext cx="2828925" cy="1062037"/>
          </a:xfrm>
          <a:prstGeom prst="cloudCallout">
            <a:avLst>
              <a:gd name="adj1" fmla="val -9653"/>
              <a:gd name="adj2" fmla="val -5425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800" b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唾液量の増加も期待できる</a:t>
            </a:r>
          </a:p>
        </p:txBody>
      </p:sp>
      <p:sp>
        <p:nvSpPr>
          <p:cNvPr id="43021" name="思考の吹き出し: 雲形 22">
            <a:extLst>
              <a:ext uri="{FF2B5EF4-FFF2-40B4-BE49-F238E27FC236}">
                <a16:creationId xmlns:a16="http://schemas.microsoft.com/office/drawing/2014/main" id="{D490A18A-5C05-3A0A-7CD1-68B3A69D6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5676900"/>
            <a:ext cx="3797300" cy="1096963"/>
          </a:xfrm>
          <a:prstGeom prst="cloudCallout">
            <a:avLst>
              <a:gd name="adj1" fmla="val 4412"/>
              <a:gd name="adj2" fmla="val -84278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携帯用では</a:t>
            </a:r>
            <a:r>
              <a:rPr kumimoji="0" lang="ja-JP" altLang="en-US" sz="1200" u="sng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横磨きはしてくれない。</a:t>
            </a:r>
            <a:endParaRPr kumimoji="0" lang="en-US" altLang="ja-JP" sz="1200" u="sng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けど</a:t>
            </a:r>
            <a:r>
              <a:rPr kumimoji="0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0" lang="en-US" altLang="ja-JP" sz="1200" i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0" lang="ja-JP" altLang="en-US" sz="1200" i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００円以下</a:t>
            </a:r>
            <a:endParaRPr kumimoji="0" lang="en-US" altLang="ja-JP" sz="1200" i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200" i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ブラッッシングが困難なのに残存歯多数の時に</a:t>
            </a:r>
            <a:r>
              <a:rPr kumimoji="0" lang="en-US" altLang="ja-JP" sz="1200" i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GOOD</a:t>
            </a:r>
            <a:r>
              <a:rPr kumimoji="0" lang="ja-JP" altLang="en-US" sz="1200" i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20DCDCE-C1D1-07F9-95F7-BB6F585B3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238" y="285750"/>
            <a:ext cx="7853362" cy="360363"/>
          </a:xfrm>
        </p:spPr>
        <p:txBody>
          <a:bodyPr>
            <a:normAutofit fontScale="90000"/>
          </a:bodyPr>
          <a:lstStyle/>
          <a:p>
            <a:pPr marL="304800" indent="-304800" eaLnBrk="1" hangingPunct="1">
              <a:defRPr/>
            </a:pPr>
            <a:r>
              <a:rPr lang="ja-JP" alt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＜入れ歯の清掃＞　</a:t>
            </a:r>
            <a:r>
              <a:rPr lang="ja-JP" alt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まずは入れ歯を外して洗浄　　</a:t>
            </a:r>
            <a:endParaRPr lang="ja-JP" altLang="ja-JP" b="1" i="1" dirty="0">
              <a:latin typeface="Arial" pitchFamily="34" charset="0"/>
              <a:ea typeface="HG丸ｺﾞｼｯｸM-PRO" pitchFamily="50" charset="-128"/>
            </a:endParaRPr>
          </a:p>
        </p:txBody>
      </p:sp>
      <p:sp>
        <p:nvSpPr>
          <p:cNvPr id="44035" name="テキスト ボックス 12">
            <a:extLst>
              <a:ext uri="{FF2B5EF4-FFF2-40B4-BE49-F238E27FC236}">
                <a16:creationId xmlns:a16="http://schemas.microsoft.com/office/drawing/2014/main" id="{8F6351C2-80AC-2B76-F70F-BC8F97438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6484938"/>
            <a:ext cx="2511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1200" b="0" i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参）デンタルサポート株式会社</a:t>
            </a:r>
          </a:p>
        </p:txBody>
      </p:sp>
      <p:sp>
        <p:nvSpPr>
          <p:cNvPr id="44036" name="思考の吹き出し: 雲形 7">
            <a:extLst>
              <a:ext uri="{FF2B5EF4-FFF2-40B4-BE49-F238E27FC236}">
                <a16:creationId xmlns:a16="http://schemas.microsoft.com/office/drawing/2014/main" id="{B555EAA6-0913-A202-0C4E-1DF8333C3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088" y="130175"/>
            <a:ext cx="2616200" cy="1362075"/>
          </a:xfrm>
          <a:prstGeom prst="cloudCallout">
            <a:avLst>
              <a:gd name="adj1" fmla="val -17968"/>
              <a:gd name="adj2" fmla="val 7344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en-US" altLang="ja-JP" sz="1800" b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100</a:t>
            </a:r>
            <a:r>
              <a:rPr kumimoji="0" lang="ja-JP" altLang="en-US" sz="1800" b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均なら細いブラシを斜めにカット</a:t>
            </a:r>
          </a:p>
        </p:txBody>
      </p:sp>
      <p:pic>
        <p:nvPicPr>
          <p:cNvPr id="44037" name="図 1">
            <a:extLst>
              <a:ext uri="{FF2B5EF4-FFF2-40B4-BE49-F238E27FC236}">
                <a16:creationId xmlns:a16="http://schemas.microsoft.com/office/drawing/2014/main" id="{519A9D96-5A6A-D264-2F4E-C638D8893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1036638"/>
            <a:ext cx="593725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図 2">
            <a:extLst>
              <a:ext uri="{FF2B5EF4-FFF2-40B4-BE49-F238E27FC236}">
                <a16:creationId xmlns:a16="http://schemas.microsoft.com/office/drawing/2014/main" id="{83E355D4-848C-3332-1AE2-CCB804D07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4584700"/>
            <a:ext cx="42926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図 3">
            <a:extLst>
              <a:ext uri="{FF2B5EF4-FFF2-40B4-BE49-F238E27FC236}">
                <a16:creationId xmlns:a16="http://schemas.microsoft.com/office/drawing/2014/main" id="{AB0ADE7A-A18C-BDB2-5763-392E6BEC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611688"/>
            <a:ext cx="435927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図 5">
            <a:extLst>
              <a:ext uri="{FF2B5EF4-FFF2-40B4-BE49-F238E27FC236}">
                <a16:creationId xmlns:a16="http://schemas.microsoft.com/office/drawing/2014/main" id="{05896033-2FBA-9EB0-9DCE-4F3B68BA3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463" y="1852613"/>
            <a:ext cx="271145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番号プレースホルダー 3">
            <a:extLst>
              <a:ext uri="{FF2B5EF4-FFF2-40B4-BE49-F238E27FC236}">
                <a16:creationId xmlns:a16="http://schemas.microsoft.com/office/drawing/2014/main" id="{072BE660-B014-42DC-48C3-A4E582321C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297D7795-5980-487C-B61A-60B352FD00CC}" type="slidenum">
              <a:rPr kumimoji="1" lang="ja-JP" altLang="en-US" sz="1600" b="0" smtClean="0">
                <a:latin typeface="HG祥南行書体"/>
                <a:ea typeface="HG祥南行書体"/>
                <a:cs typeface="HG祥南行書体"/>
              </a:rPr>
              <a:pPr algn="l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</a:t>
            </a:fld>
            <a:endParaRPr kumimoji="1" lang="ja-JP" altLang="en-US" b="0"/>
          </a:p>
        </p:txBody>
      </p:sp>
      <p:sp>
        <p:nvSpPr>
          <p:cNvPr id="13315" name="Rectangle 76">
            <a:extLst>
              <a:ext uri="{FF2B5EF4-FFF2-40B4-BE49-F238E27FC236}">
                <a16:creationId xmlns:a16="http://schemas.microsoft.com/office/drawing/2014/main" id="{5660F794-308B-31B9-EF3B-45AB2DF5E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93" y="250826"/>
            <a:ext cx="898230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04800" indent="-3048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1pPr>
            <a:lvl2pPr marL="304800" indent="-3048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2pPr>
            <a:lvl3pPr marL="304800" indent="-3048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3pPr>
            <a:lvl4pPr marL="304800" indent="-3048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4pPr>
            <a:lvl5pPr marL="304800" indent="-3048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5pPr>
            <a:lvl6pPr marL="762000" indent="-304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6pPr>
            <a:lvl7pPr marL="1219200" indent="-304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7pPr>
            <a:lvl8pPr marL="1676400" indent="-304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8pPr>
            <a:lvl9pPr marL="2133600" indent="-304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ja-JP" altLang="en-US" sz="24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震災１年後の</a:t>
            </a:r>
            <a:r>
              <a:rPr kumimoji="0" lang="en-US" altLang="ja-JP" sz="24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2012</a:t>
            </a:r>
            <a:r>
              <a:rPr kumimoji="0" lang="ja-JP" altLang="en-US" sz="24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0" lang="en-US" altLang="ja-JP" sz="24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0" lang="ja-JP" altLang="en-US" sz="24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0" lang="en-US" altLang="ja-JP" sz="24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kumimoji="0" lang="ja-JP" altLang="en-US" sz="16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福島県いわき市に口腔ケアの単独ボランティアへ</a:t>
            </a:r>
            <a:r>
              <a:rPr kumimoji="0" lang="ja-JP" altLang="en-US" sz="24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0" lang="ja-JP" altLang="en-US" sz="24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6243B92D-63CC-6C17-2A91-4CB4FCAFFF62}"/>
              </a:ext>
            </a:extLst>
          </p:cNvPr>
          <p:cNvSpPr/>
          <p:nvPr/>
        </p:nvSpPr>
        <p:spPr bwMode="auto">
          <a:xfrm>
            <a:off x="477838" y="1620838"/>
            <a:ext cx="4676775" cy="5222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kumimoji="0" lang="ja-JP" altLang="en-US" sz="20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介護士さんへの口腔ケア教育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B5209452-7AE9-F9FD-32D7-09436FCC77AA}"/>
              </a:ext>
            </a:extLst>
          </p:cNvPr>
          <p:cNvSpPr/>
          <p:nvPr/>
        </p:nvSpPr>
        <p:spPr bwMode="auto">
          <a:xfrm>
            <a:off x="477838" y="2330450"/>
            <a:ext cx="4676775" cy="5238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kumimoji="0" lang="ja-JP" altLang="en-US" sz="20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高齢者さんへ口腔ケア</a:t>
            </a:r>
            <a:r>
              <a:rPr kumimoji="0" lang="en-US" altLang="ja-JP" sz="20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kumimoji="0" lang="ja-JP" altLang="en-US" sz="20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約</a:t>
            </a:r>
            <a:r>
              <a:rPr kumimoji="0" lang="en-US" altLang="ja-JP" sz="20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100</a:t>
            </a:r>
            <a:r>
              <a:rPr kumimoji="0" lang="ja-JP" altLang="en-US" sz="20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人</a:t>
            </a:r>
            <a:r>
              <a:rPr kumimoji="0" lang="en-US" altLang="ja-JP" sz="2000" dirty="0">
                <a:solidFill>
                  <a:schemeClr val="tx1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endParaRPr kumimoji="0" lang="ja-JP" altLang="en-US" sz="2000" dirty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318" name="Rectangle 76">
            <a:extLst>
              <a:ext uri="{FF2B5EF4-FFF2-40B4-BE49-F238E27FC236}">
                <a16:creationId xmlns:a16="http://schemas.microsoft.com/office/drawing/2014/main" id="{7C234842-0A95-2606-96D3-8F705808B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109663"/>
            <a:ext cx="84216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04800" indent="-3048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1pPr>
            <a:lvl2pPr marL="304800" indent="-3048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2pPr>
            <a:lvl3pPr marL="304800" indent="-3048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3pPr>
            <a:lvl4pPr marL="304800" indent="-3048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4pPr>
            <a:lvl5pPr marL="304800" indent="-3048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5pPr>
            <a:lvl6pPr marL="762000" indent="-304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6pPr>
            <a:lvl7pPr marL="1219200" indent="-304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7pPr>
            <a:lvl8pPr marL="1676400" indent="-304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8pPr>
            <a:lvl9pPr marL="2133600" indent="-304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ja-JP" altLang="en-US" sz="1600" i="1">
                <a:ea typeface="ＭＳ ゴシック" panose="020B0609070205080204" pitchFamily="49" charset="-128"/>
              </a:rPr>
              <a:t>６日間かけて７箇所の介護施設で</a:t>
            </a:r>
            <a:r>
              <a:rPr kumimoji="0" lang="en-US" altLang="ja-JP" sz="1600" i="1">
                <a:ea typeface="ＭＳ ゴシック" panose="020B0609070205080204" pitchFamily="49" charset="-128"/>
              </a:rPr>
              <a:t>…</a:t>
            </a:r>
            <a:r>
              <a:rPr kumimoji="0" lang="ja-JP" altLang="en-US" sz="2400" i="1">
                <a:ea typeface="ＭＳ ゴシック" panose="020B0609070205080204" pitchFamily="49" charset="-128"/>
              </a:rPr>
              <a:t> 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DDA89EC3-7726-8379-BA43-568DCCB52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3421063"/>
            <a:ext cx="2244725" cy="1470025"/>
          </a:xfrm>
          <a:prstGeom prst="roundRect">
            <a:avLst>
              <a:gd name="adj" fmla="val 16667"/>
            </a:avLst>
          </a:prstGeom>
          <a:solidFill>
            <a:srgbClr val="E5B7E7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4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kumimoji="0" lang="ja-JP" altLang="en-US" sz="2400" b="0" dirty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乾燥しきった口腔内</a:t>
            </a:r>
            <a:endParaRPr kumimoji="0" lang="en-US" altLang="ja-JP" sz="2400" b="0" dirty="0">
              <a:solidFill>
                <a:srgbClr val="C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kumimoji="0" lang="ja-JP" altLang="en-US" sz="1200" b="0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口蓋垂への痰の付着</a:t>
            </a:r>
            <a:endParaRPr kumimoji="0" lang="en-US" altLang="ja-JP" sz="1200" b="0" dirty="0">
              <a:solidFill>
                <a:srgbClr val="0000FF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kumimoji="0" lang="ja-JP" altLang="en-US" sz="1200" b="0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口を開けたまま</a:t>
            </a:r>
            <a:endParaRPr kumimoji="0" lang="en-US" altLang="ja-JP" sz="1200" b="0" dirty="0">
              <a:solidFill>
                <a:srgbClr val="0000FF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kumimoji="0" lang="ja-JP" altLang="en-US" sz="1200" b="0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⇒口輪筋が緩み食べれない</a:t>
            </a: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28F8A02B-320E-50B5-FF43-B5EA9C740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5" y="3944938"/>
            <a:ext cx="2244725" cy="1470025"/>
          </a:xfrm>
          <a:prstGeom prst="roundRect">
            <a:avLst>
              <a:gd name="adj" fmla="val 16667"/>
            </a:avLst>
          </a:prstGeom>
          <a:solidFill>
            <a:srgbClr val="E5B7E7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4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r>
              <a:rPr kumimoji="0" lang="ja-JP" altLang="en-US" sz="2400" b="0" dirty="0">
                <a:latin typeface="ＭＳ ゴシック" pitchFamily="49" charset="-128"/>
                <a:ea typeface="ＭＳ ゴシック" pitchFamily="49" charset="-128"/>
              </a:rPr>
              <a:t>口で味わえない</a:t>
            </a:r>
            <a:r>
              <a:rPr kumimoji="0" lang="ja-JP" altLang="en-US" sz="2400" b="0" dirty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胃瘻</a:t>
            </a:r>
            <a:endParaRPr kumimoji="0" lang="en-US" altLang="ja-JP" sz="2400" b="0" dirty="0">
              <a:solidFill>
                <a:srgbClr val="C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 typeface="Wingdings" pitchFamily="2" charset="2"/>
              <a:buNone/>
              <a:defRPr/>
            </a:pPr>
            <a:r>
              <a:rPr kumimoji="0" lang="ja-JP" altLang="en-US" sz="1200" b="0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口腔周囲筋の低下</a:t>
            </a:r>
            <a:endParaRPr kumimoji="0" lang="en-US" altLang="ja-JP" sz="1200" b="0" dirty="0">
              <a:solidFill>
                <a:srgbClr val="0000FF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 typeface="Wingdings" pitchFamily="2" charset="2"/>
              <a:buNone/>
              <a:defRPr/>
            </a:pPr>
            <a:r>
              <a:rPr kumimoji="0" lang="ja-JP" altLang="en-US" sz="1200" b="0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⇒食べれない、喋れない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endParaRPr kumimoji="0" lang="ja-JP" altLang="en-US" sz="4000" b="0" dirty="0">
              <a:solidFill>
                <a:srgbClr val="0000FF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D14081A0-54B3-5036-495C-9921D51B8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4443413"/>
            <a:ext cx="2246313" cy="1470025"/>
          </a:xfrm>
          <a:prstGeom prst="roundRect">
            <a:avLst>
              <a:gd name="adj" fmla="val 16667"/>
            </a:avLst>
          </a:prstGeom>
          <a:solidFill>
            <a:srgbClr val="E5B7E7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4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 typeface="Wingdings" pitchFamily="2" charset="2"/>
              <a:buNone/>
              <a:defRPr/>
            </a:pPr>
            <a:r>
              <a:rPr kumimoji="0" lang="ja-JP" altLang="en-US" sz="2400" b="0" dirty="0">
                <a:latin typeface="ＭＳ ゴシック" pitchFamily="49" charset="-128"/>
                <a:ea typeface="ＭＳ ゴシック" pitchFamily="49" charset="-128"/>
              </a:rPr>
              <a:t>義歯の</a:t>
            </a:r>
            <a:endParaRPr kumimoji="0" lang="en-US" altLang="ja-JP" sz="2400" b="0" dirty="0"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 typeface="Wingdings" pitchFamily="2" charset="2"/>
              <a:buNone/>
              <a:defRPr/>
            </a:pPr>
            <a:r>
              <a:rPr kumimoji="0" lang="ja-JP" altLang="en-US" sz="2400" b="0" dirty="0">
                <a:latin typeface="ＭＳ ゴシック" pitchFamily="49" charset="-128"/>
                <a:ea typeface="ＭＳ ゴシック" pitchFamily="49" charset="-128"/>
              </a:rPr>
              <a:t>装着無し</a:t>
            </a:r>
            <a:endParaRPr kumimoji="0" lang="en-US" altLang="ja-JP" sz="2400" b="0" dirty="0"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 typeface="Wingdings" pitchFamily="2" charset="2"/>
              <a:buNone/>
              <a:defRPr/>
            </a:pPr>
            <a:r>
              <a:rPr kumimoji="0" lang="ja-JP" altLang="en-US" sz="1200" b="0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認知症の進行促進</a:t>
            </a:r>
            <a:endParaRPr kumimoji="0" lang="en-US" altLang="ja-JP" sz="1200" b="0" dirty="0">
              <a:solidFill>
                <a:srgbClr val="0000FF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 typeface="Wingdings" pitchFamily="2" charset="2"/>
              <a:buNone/>
              <a:defRPr/>
            </a:pPr>
            <a:r>
              <a:rPr kumimoji="0" lang="ja-JP" altLang="en-US" sz="1200" b="0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胃への負担増</a:t>
            </a:r>
            <a:endParaRPr kumimoji="0" lang="en-US" altLang="ja-JP" sz="1200" b="0" dirty="0">
              <a:solidFill>
                <a:srgbClr val="0000FF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 typeface="Wingdings" pitchFamily="2" charset="2"/>
              <a:buNone/>
              <a:defRPr/>
            </a:pPr>
            <a:r>
              <a:rPr kumimoji="0" lang="ja-JP" altLang="en-US" sz="1200" b="0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口腔癌・転倒誘発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endParaRPr kumimoji="0" lang="ja-JP" altLang="en-US" sz="4000" b="0" dirty="0">
              <a:solidFill>
                <a:srgbClr val="C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933DFFC8-4252-F589-3148-81B454831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350" y="4891088"/>
            <a:ext cx="2244725" cy="1466850"/>
          </a:xfrm>
          <a:prstGeom prst="roundRect">
            <a:avLst>
              <a:gd name="adj" fmla="val 16667"/>
            </a:avLst>
          </a:prstGeom>
          <a:solidFill>
            <a:srgbClr val="E5B7E7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4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 typeface="Wingdings" pitchFamily="2" charset="2"/>
              <a:buNone/>
              <a:defRPr/>
            </a:pPr>
            <a:r>
              <a:rPr kumimoji="0" lang="ja-JP" altLang="en-US" sz="2400" b="0" dirty="0">
                <a:solidFill>
                  <a:srgbClr val="C00000"/>
                </a:solidFill>
                <a:latin typeface="ＭＳ ゴシック" pitchFamily="49" charset="-128"/>
                <a:ea typeface="ＭＳ ゴシック" pitchFamily="49" charset="-128"/>
              </a:rPr>
              <a:t>汚れた口腔内</a:t>
            </a:r>
            <a:endParaRPr kumimoji="0" lang="en-US" altLang="ja-JP" sz="2400" b="0" dirty="0">
              <a:solidFill>
                <a:srgbClr val="C00000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 typeface="Wingdings" pitchFamily="2" charset="2"/>
              <a:buNone/>
              <a:defRPr/>
            </a:pPr>
            <a:endParaRPr kumimoji="0" lang="en-US" altLang="ja-JP" sz="1200" b="0" dirty="0">
              <a:solidFill>
                <a:srgbClr val="0000FF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 typeface="Wingdings" pitchFamily="2" charset="2"/>
              <a:buNone/>
              <a:defRPr/>
            </a:pPr>
            <a:r>
              <a:rPr kumimoji="0" lang="ja-JP" altLang="en-US" sz="1200" b="0" dirty="0">
                <a:solidFill>
                  <a:srgbClr val="0000FF"/>
                </a:solidFill>
                <a:latin typeface="ＭＳ ゴシック" pitchFamily="49" charset="-128"/>
                <a:ea typeface="ＭＳ ゴシック" pitchFamily="49" charset="-128"/>
              </a:rPr>
              <a:t>糖尿病の悪化、脳梗塞、心筋梗塞、心内膜炎、関節リューマチ、誤嚥性肺炎など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/>
            </a:pPr>
            <a:endParaRPr kumimoji="0" lang="ja-JP" altLang="en-US" sz="4000" b="0" dirty="0">
              <a:solidFill>
                <a:srgbClr val="C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323" name="Rectangle 76">
            <a:extLst>
              <a:ext uri="{FF2B5EF4-FFF2-40B4-BE49-F238E27FC236}">
                <a16:creationId xmlns:a16="http://schemas.microsoft.com/office/drawing/2014/main" id="{430FF5B8-D52A-E2BF-DD4A-C8A19A364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854325"/>
            <a:ext cx="84216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04800" indent="-3048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1pPr>
            <a:lvl2pPr marL="304800" indent="-3048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2pPr>
            <a:lvl3pPr marL="304800" indent="-3048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3pPr>
            <a:lvl4pPr marL="304800" indent="-3048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4pPr>
            <a:lvl5pPr marL="304800" indent="-304800"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5pPr>
            <a:lvl6pPr marL="762000" indent="-304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6pPr>
            <a:lvl7pPr marL="1219200" indent="-304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7pPr>
            <a:lvl8pPr marL="1676400" indent="-304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8pPr>
            <a:lvl9pPr marL="2133600" indent="-304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ja-JP" altLang="en-US" sz="1600" i="1">
                <a:ea typeface="ＭＳ ゴシック" panose="020B0609070205080204" pitchFamily="49" charset="-128"/>
              </a:rPr>
              <a:t>そこで見た高齢者施設の現状に愕然</a:t>
            </a:r>
            <a:r>
              <a:rPr kumimoji="0" lang="en-US" altLang="ja-JP" sz="1600" i="1">
                <a:ea typeface="ＭＳ ゴシック" panose="020B0609070205080204" pitchFamily="49" charset="-128"/>
              </a:rPr>
              <a:t>…</a:t>
            </a:r>
            <a:r>
              <a:rPr kumimoji="0" lang="ja-JP" altLang="en-US" sz="2400" i="1">
                <a:ea typeface="ＭＳ ゴシック" panose="020B0609070205080204" pitchFamily="49" charset="-128"/>
              </a:rPr>
              <a:t> </a:t>
            </a:r>
          </a:p>
        </p:txBody>
      </p:sp>
      <p:grpSp>
        <p:nvGrpSpPr>
          <p:cNvPr id="13324" name="グループ化 1">
            <a:extLst>
              <a:ext uri="{FF2B5EF4-FFF2-40B4-BE49-F238E27FC236}">
                <a16:creationId xmlns:a16="http://schemas.microsoft.com/office/drawing/2014/main" id="{D10F2A31-CFAA-9BD0-302A-48BD800E16BE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5913438"/>
            <a:ext cx="5429250" cy="819150"/>
            <a:chOff x="368300" y="5913438"/>
            <a:chExt cx="5428651" cy="819150"/>
          </a:xfrm>
        </p:grpSpPr>
        <p:sp>
          <p:nvSpPr>
            <p:cNvPr id="13327" name="横巻き 3">
              <a:extLst>
                <a:ext uri="{FF2B5EF4-FFF2-40B4-BE49-F238E27FC236}">
                  <a16:creationId xmlns:a16="http://schemas.microsoft.com/office/drawing/2014/main" id="{67C08328-F7D5-7252-7451-96EB421EC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" y="5913438"/>
              <a:ext cx="5428651" cy="819150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kumimoji="0" lang="ja-JP" altLang="en-US" sz="2000" b="0" u="sng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B883DBB4-A3DD-4707-E932-B8898E37E1EC}"/>
                </a:ext>
              </a:extLst>
            </p:cNvPr>
            <p:cNvSpPr/>
            <p:nvPr/>
          </p:nvSpPr>
          <p:spPr bwMode="auto">
            <a:xfrm>
              <a:off x="561954" y="6146800"/>
              <a:ext cx="5120710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kumimoji="0" lang="ja-JP" altLang="en-US" sz="20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HG丸ｺﾞｼｯｸM-PRO" pitchFamily="50" charset="-128"/>
                </a:rPr>
                <a:t>口の機能が老後の幸せを左右する！</a:t>
              </a:r>
              <a:endParaRPr kumimoji="0" lang="ja-JP" altLang="en-US" sz="2000" b="1" u="sng" dirty="0">
                <a:solidFill>
                  <a:srgbClr val="FF0000"/>
                </a:solidFill>
                <a:ea typeface="ＭＳ ゴシック" pitchFamily="49" charset="-128"/>
              </a:endParaRPr>
            </a:p>
          </p:txBody>
        </p:sp>
      </p:grpSp>
      <p:pic>
        <p:nvPicPr>
          <p:cNvPr id="13325" name="図 1">
            <a:extLst>
              <a:ext uri="{FF2B5EF4-FFF2-40B4-BE49-F238E27FC236}">
                <a16:creationId xmlns:a16="http://schemas.microsoft.com/office/drawing/2014/main" id="{D17A6353-2991-7E64-1E40-FB0EF251A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450" y="1074738"/>
            <a:ext cx="23828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図 3">
            <a:extLst>
              <a:ext uri="{FF2B5EF4-FFF2-40B4-BE49-F238E27FC236}">
                <a16:creationId xmlns:a16="http://schemas.microsoft.com/office/drawing/2014/main" id="{C2DE53BF-FF96-B152-0691-AEAE407D9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838" y="2668588"/>
            <a:ext cx="236537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番号プレースホルダー 3">
            <a:extLst>
              <a:ext uri="{FF2B5EF4-FFF2-40B4-BE49-F238E27FC236}">
                <a16:creationId xmlns:a16="http://schemas.microsoft.com/office/drawing/2014/main" id="{1354BE26-C699-3D23-F49E-19F5442CFF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A246DE2-0A21-4A61-A464-6299A10455A0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20</a:t>
            </a:fld>
            <a:endParaRPr lang="ja-JP" altLang="en-US" b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5F0D603-2F37-1749-1681-AA0E081D1F51}"/>
              </a:ext>
            </a:extLst>
          </p:cNvPr>
          <p:cNvSpPr txBox="1">
            <a:spLocks noChangeArrowheads="1"/>
          </p:cNvSpPr>
          <p:nvPr/>
        </p:nvSpPr>
        <p:spPr>
          <a:xfrm>
            <a:off x="450850" y="354013"/>
            <a:ext cx="7853363" cy="36036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>
              <a:defRPr/>
            </a:pPr>
            <a:r>
              <a:rPr kumimoji="0" lang="ja-JP" altLang="en-US" sz="2400" i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＜歯ブラシの保管方法＞　　</a:t>
            </a:r>
            <a:endParaRPr kumimoji="0" lang="ja-JP" altLang="ja-JP" sz="2400" i="1" kern="0" dirty="0">
              <a:latin typeface="Arial" pitchFamily="34" charset="0"/>
              <a:ea typeface="HG丸ｺﾞｼｯｸM-PRO" pitchFamily="50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3A13EC6-E95B-53AC-F9B9-751309DA1CD2}"/>
              </a:ext>
            </a:extLst>
          </p:cNvPr>
          <p:cNvSpPr/>
          <p:nvPr/>
        </p:nvSpPr>
        <p:spPr bwMode="auto">
          <a:xfrm>
            <a:off x="4508500" y="4525963"/>
            <a:ext cx="3487738" cy="8302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kumimoji="0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他の歯ブラシと</a:t>
            </a:r>
            <a:endParaRPr kumimoji="0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1" hangingPunct="1">
              <a:defRPr/>
            </a:pPr>
            <a:r>
              <a:rPr kumimoji="0"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接触させない！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B829858-6C4A-66B2-F056-69C3480E8233}"/>
              </a:ext>
            </a:extLst>
          </p:cNvPr>
          <p:cNvSpPr/>
          <p:nvPr/>
        </p:nvSpPr>
        <p:spPr bwMode="auto">
          <a:xfrm>
            <a:off x="4033838" y="5565775"/>
            <a:ext cx="3487737" cy="8318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kumimoji="0"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植毛部は上</a:t>
            </a:r>
            <a:r>
              <a:rPr kumimoji="0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に向けて</a:t>
            </a:r>
            <a:endParaRPr kumimoji="0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FD4C0FCE-16AD-29C9-1F6C-22661049AE3B}"/>
              </a:ext>
            </a:extLst>
          </p:cNvPr>
          <p:cNvSpPr/>
          <p:nvPr/>
        </p:nvSpPr>
        <p:spPr bwMode="auto">
          <a:xfrm>
            <a:off x="5154613" y="3509963"/>
            <a:ext cx="3487737" cy="83026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kumimoji="0"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流水下で</a:t>
            </a:r>
            <a:r>
              <a:rPr kumimoji="0" lang="en-US" altLang="ja-JP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kumimoji="0" lang="ja-JP" altLang="en-US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秒間洗浄</a:t>
            </a:r>
            <a:r>
              <a:rPr kumimoji="0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後</a:t>
            </a:r>
            <a:endParaRPr kumimoji="0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 eaLnBrk="1" hangingPunct="1">
              <a:defRPr/>
            </a:pPr>
            <a:r>
              <a:rPr kumimoji="0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しっかり水切りをする</a:t>
            </a:r>
            <a:endParaRPr kumimoji="0"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5063" name="図 1">
            <a:extLst>
              <a:ext uri="{FF2B5EF4-FFF2-40B4-BE49-F238E27FC236}">
                <a16:creationId xmlns:a16="http://schemas.microsoft.com/office/drawing/2014/main" id="{3AA1C682-C6C9-4B2A-8445-6B3DDF0B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838" y="1133475"/>
            <a:ext cx="4445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ローチャート: 代替処理 2">
            <a:extLst>
              <a:ext uri="{FF2B5EF4-FFF2-40B4-BE49-F238E27FC236}">
                <a16:creationId xmlns:a16="http://schemas.microsoft.com/office/drawing/2014/main" id="{D793E992-47B9-A331-2521-5BDA97A04116}"/>
              </a:ext>
            </a:extLst>
          </p:cNvPr>
          <p:cNvSpPr/>
          <p:nvPr/>
        </p:nvSpPr>
        <p:spPr bwMode="auto">
          <a:xfrm>
            <a:off x="50800" y="6199980"/>
            <a:ext cx="3908425" cy="608013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>
              <a:ea typeface="ＭＳ ゴシック" pitchFamily="49" charset="-128"/>
            </a:endParaRPr>
          </a:p>
        </p:txBody>
      </p:sp>
      <p:sp>
        <p:nvSpPr>
          <p:cNvPr id="30723" name="スライド番号プレースホルダー 3">
            <a:extLst>
              <a:ext uri="{FF2B5EF4-FFF2-40B4-BE49-F238E27FC236}">
                <a16:creationId xmlns:a16="http://schemas.microsoft.com/office/drawing/2014/main" id="{2C36D5F9-885E-AAB8-79DC-39FB3461A7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751E923A-896D-44AB-B5FF-22DD382C2673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21</a:t>
            </a:fld>
            <a:endParaRPr lang="ja-JP" altLang="en-US" b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1B28F3F-2C6A-0FBF-8D94-A9E86A470681}"/>
              </a:ext>
            </a:extLst>
          </p:cNvPr>
          <p:cNvSpPr txBox="1">
            <a:spLocks noChangeArrowheads="1"/>
          </p:cNvSpPr>
          <p:nvPr/>
        </p:nvSpPr>
        <p:spPr>
          <a:xfrm>
            <a:off x="450850" y="354013"/>
            <a:ext cx="7853363" cy="3603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>
              <a:defRPr/>
            </a:pPr>
            <a:r>
              <a:rPr kumimoji="0" lang="ja-JP" altLang="en-US" sz="2400" i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＜オーラルフレイルに気付くポイント＞　</a:t>
            </a:r>
            <a:r>
              <a:rPr kumimoji="0" lang="ja-JP" altLang="en-US" sz="17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介護は日々の観察から！</a:t>
            </a:r>
            <a:r>
              <a:rPr kumimoji="0" lang="ja-JP" altLang="en-US" sz="1700" i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　　</a:t>
            </a:r>
            <a:endParaRPr kumimoji="0" lang="ja-JP" altLang="ja-JP" sz="1700" i="1" kern="0" dirty="0">
              <a:latin typeface="Arial" pitchFamily="34" charset="0"/>
              <a:ea typeface="HG丸ｺﾞｼｯｸM-PRO" pitchFamily="50" charset="-128"/>
            </a:endParaRPr>
          </a:p>
        </p:txBody>
      </p:sp>
      <p:graphicFrame>
        <p:nvGraphicFramePr>
          <p:cNvPr id="2" name="図表 1">
            <a:extLst>
              <a:ext uri="{FF2B5EF4-FFF2-40B4-BE49-F238E27FC236}">
                <a16:creationId xmlns:a16="http://schemas.microsoft.com/office/drawing/2014/main" id="{5ADFF432-577A-4801-6510-359E1669D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73114"/>
              </p:ext>
            </p:extLst>
          </p:nvPr>
        </p:nvGraphicFramePr>
        <p:xfrm>
          <a:off x="320092" y="93281"/>
          <a:ext cx="8503816" cy="608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6016119C-0E31-A6ED-D8E2-D09963824228}"/>
              </a:ext>
            </a:extLst>
          </p:cNvPr>
          <p:cNvSpPr txBox="1">
            <a:spLocks noChangeArrowheads="1"/>
          </p:cNvSpPr>
          <p:nvPr/>
        </p:nvSpPr>
        <p:spPr>
          <a:xfrm>
            <a:off x="117475" y="6264275"/>
            <a:ext cx="3841750" cy="360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304800" indent="-304800" eaLnBrk="1" hangingPunct="1">
              <a:defRPr/>
            </a:pPr>
            <a:r>
              <a:rPr kumimoji="0" lang="ja-JP" altLang="en-US" sz="28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老化は口から始まる！</a:t>
            </a:r>
            <a:r>
              <a:rPr kumimoji="0" lang="ja-JP" altLang="en-US" sz="2800" i="1" kern="0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　　</a:t>
            </a:r>
            <a:endParaRPr kumimoji="0" lang="ja-JP" altLang="ja-JP" sz="2800" i="1" kern="0" dirty="0">
              <a:latin typeface="Arial" pitchFamily="34" charset="0"/>
              <a:ea typeface="HG丸ｺﾞｼｯｸM-PRO" pitchFamily="50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B319D60-C4D0-CAA7-A880-1CC35E54925C}"/>
              </a:ext>
            </a:extLst>
          </p:cNvPr>
          <p:cNvSpPr/>
          <p:nvPr/>
        </p:nvSpPr>
        <p:spPr bwMode="auto">
          <a:xfrm>
            <a:off x="2674513" y="3241184"/>
            <a:ext cx="1326524" cy="12192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875A50F-FE10-5624-B95F-CDE130CEEFC2}"/>
              </a:ext>
            </a:extLst>
          </p:cNvPr>
          <p:cNvSpPr/>
          <p:nvPr/>
        </p:nvSpPr>
        <p:spPr bwMode="auto">
          <a:xfrm>
            <a:off x="5072130" y="1779432"/>
            <a:ext cx="1326524" cy="12192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F6B1F12-3361-E919-9E9C-DE03074E1E00}"/>
              </a:ext>
            </a:extLst>
          </p:cNvPr>
          <p:cNvSpPr/>
          <p:nvPr/>
        </p:nvSpPr>
        <p:spPr bwMode="auto">
          <a:xfrm>
            <a:off x="1869583" y="1732209"/>
            <a:ext cx="1326524" cy="12192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7291BE7D-589D-1676-7CEE-22C1E4971785}"/>
              </a:ext>
            </a:extLst>
          </p:cNvPr>
          <p:cNvSpPr/>
          <p:nvPr/>
        </p:nvSpPr>
        <p:spPr bwMode="auto">
          <a:xfrm>
            <a:off x="4278200" y="3241184"/>
            <a:ext cx="1326524" cy="12192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CB648EE3-4578-DA36-C890-CD44F26116B7}"/>
              </a:ext>
            </a:extLst>
          </p:cNvPr>
          <p:cNvSpPr/>
          <p:nvPr/>
        </p:nvSpPr>
        <p:spPr bwMode="auto">
          <a:xfrm>
            <a:off x="5887792" y="3241184"/>
            <a:ext cx="1326524" cy="12192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EC38CEC-4305-4245-0DB4-46884F0BE5BA}"/>
              </a:ext>
            </a:extLst>
          </p:cNvPr>
          <p:cNvSpPr/>
          <p:nvPr/>
        </p:nvSpPr>
        <p:spPr bwMode="auto">
          <a:xfrm>
            <a:off x="5138320" y="4702936"/>
            <a:ext cx="1326524" cy="12192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番号プレースホルダー 1">
            <a:extLst>
              <a:ext uri="{FF2B5EF4-FFF2-40B4-BE49-F238E27FC236}">
                <a16:creationId xmlns:a16="http://schemas.microsoft.com/office/drawing/2014/main" id="{14E87433-6968-E541-5AE4-392083019A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F7A90844-6EF0-4958-801F-CD14AFB4B5D7}" type="slidenum">
              <a:rPr lang="ja-JP" altLang="en-US" b="0" smtClean="0"/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22</a:t>
            </a:fld>
            <a:endParaRPr lang="ja-JP" altLang="en-US" b="0"/>
          </a:p>
        </p:txBody>
      </p:sp>
      <p:pic>
        <p:nvPicPr>
          <p:cNvPr id="38917" name="Picture 5">
            <a:extLst>
              <a:ext uri="{FF2B5EF4-FFF2-40B4-BE49-F238E27FC236}">
                <a16:creationId xmlns:a16="http://schemas.microsoft.com/office/drawing/2014/main" id="{7EDFD864-9703-0341-B6BD-C36CD4BAF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130" y="2417941"/>
            <a:ext cx="3980663" cy="398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図 1">
            <a:extLst>
              <a:ext uri="{FF2B5EF4-FFF2-40B4-BE49-F238E27FC236}">
                <a16:creationId xmlns:a16="http://schemas.microsoft.com/office/drawing/2014/main" id="{3E922574-EA48-8F60-A1F1-C6898D571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25" y="611188"/>
            <a:ext cx="8499475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スライド番号プレースホルダー 3">
            <a:extLst>
              <a:ext uri="{FF2B5EF4-FFF2-40B4-BE49-F238E27FC236}">
                <a16:creationId xmlns:a16="http://schemas.microsoft.com/office/drawing/2014/main" id="{EDB6AEC2-BBFF-FB72-7A32-2AB20AD004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AE6C042E-9A7F-4E0B-9193-B61ADE21AA28}" type="slidenum">
              <a:rPr kumimoji="1" lang="ja-JP" altLang="en-US" sz="1600" b="0" smtClean="0">
                <a:latin typeface="HG祥南行書体"/>
                <a:ea typeface="HG祥南行書体"/>
                <a:cs typeface="HG祥南行書体"/>
              </a:rPr>
              <a:pPr algn="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</a:t>
            </a:fld>
            <a:endParaRPr lang="ja-JP" altLang="en-US" b="0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6DA0DC49-2A9F-1B0B-8FBE-1497B20445AD}"/>
              </a:ext>
            </a:extLst>
          </p:cNvPr>
          <p:cNvSpPr txBox="1">
            <a:spLocks noChangeArrowheads="1"/>
          </p:cNvSpPr>
          <p:nvPr/>
        </p:nvSpPr>
        <p:spPr>
          <a:xfrm>
            <a:off x="163513" y="101600"/>
            <a:ext cx="8980487" cy="360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kumimoji="0" lang="ja-JP" altLang="en-US" sz="2400" b="1" i="1" kern="0" dirty="0">
                <a:ea typeface="HG丸ｺﾞｼｯｸM-PRO" panose="020F0600000000000000" pitchFamily="50" charset="-128"/>
              </a:rPr>
              <a:t>＜口腔と全身疾患＞</a:t>
            </a:r>
            <a:r>
              <a:rPr kumimoji="0" lang="ja-JP" altLang="en-US" sz="1400" b="1" i="1" kern="0" dirty="0">
                <a:solidFill>
                  <a:srgbClr val="7030A0"/>
                </a:solidFill>
                <a:ea typeface="HG丸ｺﾞｼｯｸM-PRO" panose="020F0600000000000000" pitchFamily="50" charset="-128"/>
              </a:rPr>
              <a:t>歯周病菌の内毒素は菌の死骸からも</a:t>
            </a:r>
            <a:r>
              <a:rPr kumimoji="0" lang="en-US" altLang="ja-JP" sz="1400" b="1" i="1" kern="0" dirty="0">
                <a:solidFill>
                  <a:srgbClr val="7030A0"/>
                </a:solidFill>
                <a:ea typeface="HG丸ｺﾞｼｯｸM-PRO" panose="020F0600000000000000" pitchFamily="50" charset="-128"/>
              </a:rPr>
              <a:t>…</a:t>
            </a:r>
            <a:r>
              <a:rPr kumimoji="0" lang="ja-JP" altLang="en-US" sz="1400" b="1" i="1" kern="0" dirty="0">
                <a:solidFill>
                  <a:srgbClr val="7030A0"/>
                </a:solidFill>
                <a:ea typeface="HG丸ｺﾞｼｯｸM-PRO" panose="020F0600000000000000" pitchFamily="50" charset="-128"/>
              </a:rPr>
              <a:t>プラーク・炎症性サイトカイン産生</a:t>
            </a:r>
            <a:endParaRPr kumimoji="0" lang="en-US" altLang="ja-JP" sz="1400" b="1" i="1" kern="0" dirty="0">
              <a:solidFill>
                <a:srgbClr val="7030A0"/>
              </a:solidFill>
              <a:ea typeface="HG丸ｺﾞｼｯｸM-PRO" panose="020F0600000000000000" pitchFamily="50" charset="-128"/>
            </a:endParaRPr>
          </a:p>
        </p:txBody>
      </p:sp>
      <p:sp>
        <p:nvSpPr>
          <p:cNvPr id="17413" name="正方形/長方形 6">
            <a:extLst>
              <a:ext uri="{FF2B5EF4-FFF2-40B4-BE49-F238E27FC236}">
                <a16:creationId xmlns:a16="http://schemas.microsoft.com/office/drawing/2014/main" id="{DA86FC30-BCFC-73F6-2400-08D6BC10A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50" y="6534150"/>
            <a:ext cx="2778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1600" b="0">
                <a:solidFill>
                  <a:srgbClr val="0A0A0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参照）</a:t>
            </a:r>
            <a:r>
              <a:rPr lang="en-US" altLang="ja-JP" sz="1600" b="0">
                <a:solidFill>
                  <a:srgbClr val="0A0A0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8020</a:t>
            </a:r>
            <a:r>
              <a:rPr lang="ja-JP" altLang="en-US" sz="1600" b="0">
                <a:solidFill>
                  <a:srgbClr val="0A0A0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推進財団</a:t>
            </a:r>
            <a:endParaRPr lang="ja-JP" altLang="en-US" sz="1200" b="0" u="sng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9B3D89F4-16D3-802C-C473-D1771D258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688975"/>
            <a:ext cx="1874838" cy="10160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ja-JP" altLang="en-US" sz="1200" b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570F32D-4990-20FC-870B-57FACBE90076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3429000"/>
            <a:ext cx="2265362" cy="1016000"/>
            <a:chOff x="541339" y="3429000"/>
            <a:chExt cx="2265933" cy="1016000"/>
          </a:xfrm>
        </p:grpSpPr>
        <p:sp>
          <p:nvSpPr>
            <p:cNvPr id="17421" name="楕円 5">
              <a:extLst>
                <a:ext uri="{FF2B5EF4-FFF2-40B4-BE49-F238E27FC236}">
                  <a16:creationId xmlns:a16="http://schemas.microsoft.com/office/drawing/2014/main" id="{D7642B5D-B957-BEC8-E79F-CED70D7F6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9" y="3429000"/>
              <a:ext cx="1790446" cy="1016000"/>
            </a:xfrm>
            <a:prstGeom prst="ellips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kumimoji="0" lang="ja-JP" altLang="en-US" sz="1200" b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7422" name="矢印: 左右 1">
              <a:extLst>
                <a:ext uri="{FF2B5EF4-FFF2-40B4-BE49-F238E27FC236}">
                  <a16:creationId xmlns:a16="http://schemas.microsoft.com/office/drawing/2014/main" id="{4274BC0C-8B32-FD75-DE08-4C02E86E7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784" y="3769614"/>
              <a:ext cx="475488" cy="288036"/>
            </a:xfrm>
            <a:prstGeom prst="leftRightArrow">
              <a:avLst>
                <a:gd name="adj1" fmla="val 50000"/>
                <a:gd name="adj2" fmla="val 49998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kumimoji="0" lang="ja-JP" altLang="en-US" sz="1200" b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CEFF8E7-D804-7059-6F18-397C17457A4B}"/>
              </a:ext>
            </a:extLst>
          </p:cNvPr>
          <p:cNvGrpSpPr>
            <a:grpSpLocks/>
          </p:cNvGrpSpPr>
          <p:nvPr/>
        </p:nvGrpSpPr>
        <p:grpSpPr bwMode="auto">
          <a:xfrm>
            <a:off x="3981450" y="5427663"/>
            <a:ext cx="2800350" cy="1049337"/>
            <a:chOff x="3981256" y="5428397"/>
            <a:chExt cx="2800836" cy="1048603"/>
          </a:xfrm>
        </p:grpSpPr>
        <p:sp>
          <p:nvSpPr>
            <p:cNvPr id="17419" name="矢印: 左右 1">
              <a:extLst>
                <a:ext uri="{FF2B5EF4-FFF2-40B4-BE49-F238E27FC236}">
                  <a16:creationId xmlns:a16="http://schemas.microsoft.com/office/drawing/2014/main" id="{D08987BF-4E8A-D565-8905-AC8D385E18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88903">
              <a:off x="3981256" y="5531843"/>
              <a:ext cx="883621" cy="325077"/>
            </a:xfrm>
            <a:prstGeom prst="leftRightArrow">
              <a:avLst>
                <a:gd name="adj1" fmla="val 50000"/>
                <a:gd name="adj2" fmla="val 49997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25000"/>
                </a:spcAft>
                <a:buSzPct val="70000"/>
                <a:buFont typeface="Wingdings" panose="05000000000000000000" pitchFamily="2" charset="2"/>
                <a:buChar char="p"/>
                <a:defRPr sz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kumimoji="0" lang="ja-JP" altLang="en-US" sz="1200" b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17420" name="図 1">
              <a:extLst>
                <a:ext uri="{FF2B5EF4-FFF2-40B4-BE49-F238E27FC236}">
                  <a16:creationId xmlns:a16="http://schemas.microsoft.com/office/drawing/2014/main" id="{57B418B9-1D0E-27A8-54E3-9A7506BEB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975" y="5428397"/>
              <a:ext cx="1902117" cy="1048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7" name="テキスト ボックス 4">
            <a:extLst>
              <a:ext uri="{FF2B5EF4-FFF2-40B4-BE49-F238E27FC236}">
                <a16:creationId xmlns:a16="http://schemas.microsoft.com/office/drawing/2014/main" id="{73B8A374-1F19-F9DA-DB63-81A81884F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4670425"/>
            <a:ext cx="89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1200" b="0">
                <a:latin typeface="ＭＳ ゴシック" panose="020B0609070205080204" pitchFamily="49" charset="-128"/>
              </a:rPr>
              <a:t>リポ多糖</a:t>
            </a:r>
          </a:p>
        </p:txBody>
      </p:sp>
      <p:sp>
        <p:nvSpPr>
          <p:cNvPr id="17418" name="テキスト ボックス 5">
            <a:extLst>
              <a:ext uri="{FF2B5EF4-FFF2-40B4-BE49-F238E27FC236}">
                <a16:creationId xmlns:a16="http://schemas.microsoft.com/office/drawing/2014/main" id="{DD9EC7B5-3FF4-8C78-BF11-C9E878418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5567363"/>
            <a:ext cx="890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ja-JP" altLang="en-US" sz="1200" b="0">
                <a:latin typeface="ＭＳ ゴシック" panose="020B0609070205080204" pitchFamily="49" charset="-128"/>
              </a:rPr>
              <a:t>咬む能力低下</a:t>
            </a:r>
          </a:p>
        </p:txBody>
      </p:sp>
      <p:sp>
        <p:nvSpPr>
          <p:cNvPr id="5" name="楕円 5">
            <a:extLst>
              <a:ext uri="{FF2B5EF4-FFF2-40B4-BE49-F238E27FC236}">
                <a16:creationId xmlns:a16="http://schemas.microsoft.com/office/drawing/2014/main" id="{43D9990C-6474-7088-2AA8-E86369CAA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295" y="1703387"/>
            <a:ext cx="1789995" cy="1016000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kumimoji="0" lang="ja-JP" altLang="en-US" sz="1200" b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B4B927B-5E44-421F-3AD9-846F9F8D066F}"/>
              </a:ext>
            </a:extLst>
          </p:cNvPr>
          <p:cNvGrpSpPr/>
          <p:nvPr/>
        </p:nvGrpSpPr>
        <p:grpSpPr>
          <a:xfrm>
            <a:off x="1344460" y="3381313"/>
            <a:ext cx="6444641" cy="1928470"/>
            <a:chOff x="1344460" y="3381313"/>
            <a:chExt cx="6444641" cy="1928470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D68E8B90-3794-26A5-0773-21C8944A25B6}"/>
                </a:ext>
              </a:extLst>
            </p:cNvPr>
            <p:cNvGrpSpPr/>
            <p:nvPr/>
          </p:nvGrpSpPr>
          <p:grpSpPr>
            <a:xfrm>
              <a:off x="1344460" y="3381313"/>
              <a:ext cx="6444641" cy="1374311"/>
              <a:chOff x="1344460" y="3381313"/>
              <a:chExt cx="6444641" cy="1374311"/>
            </a:xfrm>
          </p:grpSpPr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7DADEA92-CD16-33BA-E368-87A26BEF2C19}"/>
                  </a:ext>
                </a:extLst>
              </p:cNvPr>
              <p:cNvSpPr/>
              <p:nvPr/>
            </p:nvSpPr>
            <p:spPr bwMode="auto">
              <a:xfrm>
                <a:off x="1344460" y="3584440"/>
                <a:ext cx="2580362" cy="1171184"/>
              </a:xfrm>
              <a:prstGeom prst="roundRect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3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感染症予防</a:t>
                </a:r>
              </a:p>
            </p:txBody>
          </p:sp>
          <p:sp>
            <p:nvSpPr>
              <p:cNvPr id="10" name="四角形: 角を丸くする 9">
                <a:extLst>
                  <a:ext uri="{FF2B5EF4-FFF2-40B4-BE49-F238E27FC236}">
                    <a16:creationId xmlns:a16="http://schemas.microsoft.com/office/drawing/2014/main" id="{5DADA189-0E51-8ED2-A4B9-945265ED5A40}"/>
                  </a:ext>
                </a:extLst>
              </p:cNvPr>
              <p:cNvSpPr/>
              <p:nvPr/>
            </p:nvSpPr>
            <p:spPr bwMode="auto">
              <a:xfrm>
                <a:off x="4572000" y="3381313"/>
                <a:ext cx="3217101" cy="1374311"/>
              </a:xfrm>
              <a:prstGeom prst="roundRect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クラスターが発生</a:t>
                </a:r>
                <a:endParaRPr kumimoji="0" lang="en-US" altLang="ja-JP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しにくくなる</a:t>
                </a:r>
              </a:p>
            </p:txBody>
          </p:sp>
          <p:sp>
            <p:nvSpPr>
              <p:cNvPr id="11" name="矢印: 右 10">
                <a:extLst>
                  <a:ext uri="{FF2B5EF4-FFF2-40B4-BE49-F238E27FC236}">
                    <a16:creationId xmlns:a16="http://schemas.microsoft.com/office/drawing/2014/main" id="{DFEBEFFD-FE93-BAED-9DF1-98F69CFD6217}"/>
                  </a:ext>
                </a:extLst>
              </p:cNvPr>
              <p:cNvSpPr/>
              <p:nvPr/>
            </p:nvSpPr>
            <p:spPr bwMode="auto">
              <a:xfrm>
                <a:off x="4043819" y="3691754"/>
                <a:ext cx="409184" cy="956556"/>
              </a:xfrm>
              <a:prstGeom prst="rightArrow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</a:endParaRPr>
              </a:p>
            </p:txBody>
          </p:sp>
        </p:grpSp>
        <p:sp>
          <p:nvSpPr>
            <p:cNvPr id="19" name="矢印: 右 18">
              <a:extLst>
                <a:ext uri="{FF2B5EF4-FFF2-40B4-BE49-F238E27FC236}">
                  <a16:creationId xmlns:a16="http://schemas.microsoft.com/office/drawing/2014/main" id="{32C806A6-5A3E-96CE-E4E4-21C32AF7EBF1}"/>
                </a:ext>
              </a:extLst>
            </p:cNvPr>
            <p:cNvSpPr/>
            <p:nvPr/>
          </p:nvSpPr>
          <p:spPr bwMode="auto">
            <a:xfrm rot="5400000">
              <a:off x="6793281" y="4626913"/>
              <a:ext cx="409184" cy="956556"/>
            </a:xfrm>
            <a:prstGeom prst="rightArrow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48A6A087-481D-917D-7857-AE2EDAE5D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263" y="232446"/>
            <a:ext cx="7853362" cy="360362"/>
          </a:xfrm>
        </p:spPr>
        <p:txBody>
          <a:bodyPr>
            <a:normAutofit fontScale="90000"/>
          </a:bodyPr>
          <a:lstStyle/>
          <a:p>
            <a:pPr marL="304800" indent="-304800" fontAlgn="auto">
              <a:spcAft>
                <a:spcPts val="0"/>
              </a:spcAft>
              <a:defRPr/>
            </a:pPr>
            <a:r>
              <a:rPr lang="ja-JP" altLang="ja-JP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＜</a:t>
            </a:r>
            <a:r>
              <a:rPr lang="ja-JP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口腔ケアが介護の手間を楽にする</a:t>
            </a:r>
            <a:r>
              <a:rPr lang="en-US" altLang="ja-JP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⁈</a:t>
            </a:r>
            <a:r>
              <a:rPr lang="ja-JP" altLang="ja-JP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＞</a:t>
            </a:r>
            <a:r>
              <a:rPr lang="ja-JP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　</a:t>
            </a:r>
            <a:endParaRPr lang="ja-JP" altLang="ja-JP" sz="2400" i="1" dirty="0">
              <a:latin typeface="Arial" pitchFamily="34" charset="0"/>
              <a:ea typeface="HG丸ｺﾞｼｯｸM-PRO" pitchFamily="50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7843170-20E2-5FD0-CB6D-41211F9C86C6}"/>
              </a:ext>
            </a:extLst>
          </p:cNvPr>
          <p:cNvGrpSpPr/>
          <p:nvPr/>
        </p:nvGrpSpPr>
        <p:grpSpPr>
          <a:xfrm>
            <a:off x="519830" y="1284811"/>
            <a:ext cx="7127310" cy="1549857"/>
            <a:chOff x="519830" y="1284811"/>
            <a:chExt cx="7127310" cy="1549857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BA8BAD16-DD97-934F-85A2-E774FAA50413}"/>
                </a:ext>
              </a:extLst>
            </p:cNvPr>
            <p:cNvSpPr/>
            <p:nvPr/>
          </p:nvSpPr>
          <p:spPr bwMode="auto">
            <a:xfrm>
              <a:off x="519830" y="1663484"/>
              <a:ext cx="2580362" cy="117118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糖尿病の</a:t>
              </a:r>
              <a:endParaRPr kumimoji="0" lang="en-US" altLang="ja-JP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改善</a:t>
              </a: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56E2DC0-DAF1-A3E6-F25D-ACF025D2395C}"/>
                </a:ext>
              </a:extLst>
            </p:cNvPr>
            <p:cNvSpPr/>
            <p:nvPr/>
          </p:nvSpPr>
          <p:spPr bwMode="auto">
            <a:xfrm>
              <a:off x="3747370" y="1284811"/>
              <a:ext cx="3899770" cy="154985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インスリン注射</a:t>
              </a:r>
              <a:r>
                <a:rPr kumimoji="0" lang="ja-JP" altLang="en-US" sz="28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の支援</a:t>
              </a:r>
              <a:endParaRPr kumimoji="0" lang="en-US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２回⇒１回</a:t>
              </a:r>
              <a:endParaRPr kumimoji="0" lang="en-US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１回⇒無し</a:t>
              </a:r>
              <a:endPara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" name="矢印: 右 7">
              <a:extLst>
                <a:ext uri="{FF2B5EF4-FFF2-40B4-BE49-F238E27FC236}">
                  <a16:creationId xmlns:a16="http://schemas.microsoft.com/office/drawing/2014/main" id="{52DAD503-E5FE-6278-08B7-1D0706A53CC1}"/>
                </a:ext>
              </a:extLst>
            </p:cNvPr>
            <p:cNvSpPr/>
            <p:nvPr/>
          </p:nvSpPr>
          <p:spPr bwMode="auto">
            <a:xfrm>
              <a:off x="3219189" y="1787565"/>
              <a:ext cx="409184" cy="956556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060E7C7-2033-8EE2-9406-7700FDD3B6AD}"/>
              </a:ext>
            </a:extLst>
          </p:cNvPr>
          <p:cNvGrpSpPr/>
          <p:nvPr/>
        </p:nvGrpSpPr>
        <p:grpSpPr>
          <a:xfrm>
            <a:off x="2204580" y="5454758"/>
            <a:ext cx="5807902" cy="1306092"/>
            <a:chOff x="2693095" y="5454759"/>
            <a:chExt cx="5807902" cy="1306092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239E3FE1-9CDB-8A9E-9CAE-67E8B39AB838}"/>
                </a:ext>
              </a:extLst>
            </p:cNvPr>
            <p:cNvSpPr/>
            <p:nvPr/>
          </p:nvSpPr>
          <p:spPr bwMode="auto">
            <a:xfrm>
              <a:off x="2693095" y="5597863"/>
              <a:ext cx="2580362" cy="1110303"/>
            </a:xfrm>
            <a:prstGeom prst="roundRect">
              <a:avLst/>
            </a:prstGeom>
            <a:solidFill>
              <a:srgbClr val="EDD3B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誤嚥性肺炎予防</a:t>
              </a:r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6FC1B49D-F3D3-D361-FA99-CCADFDB112F4}"/>
                </a:ext>
              </a:extLst>
            </p:cNvPr>
            <p:cNvSpPr/>
            <p:nvPr/>
          </p:nvSpPr>
          <p:spPr bwMode="auto">
            <a:xfrm>
              <a:off x="5920635" y="5454759"/>
              <a:ext cx="2580362" cy="1306092"/>
            </a:xfrm>
            <a:prstGeom prst="roundRect">
              <a:avLst/>
            </a:prstGeom>
            <a:solidFill>
              <a:srgbClr val="EDD3B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救急搬送の</a:t>
              </a:r>
              <a:endParaRPr kumimoji="0" lang="en-US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減少</a:t>
              </a:r>
            </a:p>
          </p:txBody>
        </p:sp>
        <p:sp>
          <p:nvSpPr>
            <p:cNvPr id="14" name="矢印: 右 13">
              <a:extLst>
                <a:ext uri="{FF2B5EF4-FFF2-40B4-BE49-F238E27FC236}">
                  <a16:creationId xmlns:a16="http://schemas.microsoft.com/office/drawing/2014/main" id="{5F79D19D-2028-7F8D-00C1-49ECB90E24BA}"/>
                </a:ext>
              </a:extLst>
            </p:cNvPr>
            <p:cNvSpPr/>
            <p:nvPr/>
          </p:nvSpPr>
          <p:spPr bwMode="auto">
            <a:xfrm>
              <a:off x="5392454" y="5671703"/>
              <a:ext cx="409184" cy="872205"/>
            </a:xfrm>
            <a:prstGeom prst="rightArrow">
              <a:avLst/>
            </a:prstGeom>
            <a:solidFill>
              <a:srgbClr val="EDD3B1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sp>
        <p:nvSpPr>
          <p:cNvPr id="15" name="楕円 14">
            <a:extLst>
              <a:ext uri="{FF2B5EF4-FFF2-40B4-BE49-F238E27FC236}">
                <a16:creationId xmlns:a16="http://schemas.microsoft.com/office/drawing/2014/main" id="{C60CDCA8-01A9-4C06-ABD9-1BE7511546FC}"/>
              </a:ext>
            </a:extLst>
          </p:cNvPr>
          <p:cNvSpPr/>
          <p:nvPr/>
        </p:nvSpPr>
        <p:spPr bwMode="auto">
          <a:xfrm>
            <a:off x="519830" y="1021026"/>
            <a:ext cx="1860115" cy="7683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糖尿病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76CBAC23-5CB6-EE5C-A40E-E11B47704A47}"/>
              </a:ext>
            </a:extLst>
          </p:cNvPr>
          <p:cNvSpPr/>
          <p:nvPr/>
        </p:nvSpPr>
        <p:spPr bwMode="auto">
          <a:xfrm>
            <a:off x="1359074" y="3092962"/>
            <a:ext cx="1860115" cy="7683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感染症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C2F9D77F-635A-AE4C-BE45-B89860D2DD7D}"/>
              </a:ext>
            </a:extLst>
          </p:cNvPr>
          <p:cNvSpPr/>
          <p:nvPr/>
        </p:nvSpPr>
        <p:spPr bwMode="auto">
          <a:xfrm>
            <a:off x="2013558" y="4950521"/>
            <a:ext cx="2940485" cy="7683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誤嚥性肺炎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5DA3A-26F3-4F86-9822-161AEA65E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679CDC0-B8E7-24D8-D27B-D2C4F4A547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76" y="840483"/>
            <a:ext cx="8285512" cy="585007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C63D2CF-1D99-9923-6C44-958FD49CA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263" y="232446"/>
            <a:ext cx="7853362" cy="360362"/>
          </a:xfrm>
        </p:spPr>
        <p:txBody>
          <a:bodyPr>
            <a:normAutofit fontScale="90000"/>
          </a:bodyPr>
          <a:lstStyle/>
          <a:p>
            <a:pPr marL="304800" indent="-304800" fontAlgn="auto">
              <a:spcAft>
                <a:spcPts val="0"/>
              </a:spcAft>
              <a:defRPr/>
            </a:pPr>
            <a:r>
              <a:rPr lang="ja-JP" altLang="ja-JP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＜</a:t>
            </a:r>
            <a:r>
              <a:rPr lang="ja-JP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口腔ケアが介護の手間を楽にする</a:t>
            </a:r>
            <a:r>
              <a:rPr lang="en-US" altLang="ja-JP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⁈</a:t>
            </a:r>
            <a:r>
              <a:rPr lang="ja-JP" altLang="ja-JP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＞</a:t>
            </a:r>
            <a:r>
              <a:rPr lang="ja-JP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　</a:t>
            </a:r>
            <a:endParaRPr lang="ja-JP" altLang="ja-JP" sz="2400" i="1" dirty="0">
              <a:latin typeface="Arial" pitchFamily="34" charset="0"/>
              <a:ea typeface="HG丸ｺﾞｼｯｸM-PRO" pitchFamily="50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CC1EBE1-E550-082C-5122-FBE79A1EE0EF}"/>
              </a:ext>
            </a:extLst>
          </p:cNvPr>
          <p:cNvSpPr/>
          <p:nvPr/>
        </p:nvSpPr>
        <p:spPr bwMode="auto">
          <a:xfrm>
            <a:off x="396575" y="806095"/>
            <a:ext cx="1860115" cy="7683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糖尿病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32AA58E1-D179-9F13-029C-BA8E3A9CC052}"/>
              </a:ext>
            </a:extLst>
          </p:cNvPr>
          <p:cNvSpPr/>
          <p:nvPr/>
        </p:nvSpPr>
        <p:spPr bwMode="auto">
          <a:xfrm>
            <a:off x="5260158" y="5128181"/>
            <a:ext cx="772998" cy="273377"/>
          </a:xfrm>
          <a:prstGeom prst="wedgeRoundRectCallout">
            <a:avLst>
              <a:gd name="adj1" fmla="val -63516"/>
              <a:gd name="adj2" fmla="val -51786"/>
              <a:gd name="adj3" fmla="val 16667"/>
            </a:avLst>
          </a:prstGeom>
          <a:solidFill>
            <a:srgbClr val="FF0000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注射不要</a:t>
            </a:r>
          </a:p>
        </p:txBody>
      </p:sp>
    </p:spTree>
    <p:extLst>
      <p:ext uri="{BB962C8B-B14F-4D97-AF65-F5344CB8AC3E}">
        <p14:creationId xmlns:p14="http://schemas.microsoft.com/office/powerpoint/2010/main" val="347094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21D3D-EDE5-CD3C-0C7E-A8591FB90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CF8243F-2329-0CC3-F945-E71BCA5DD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262" y="232446"/>
            <a:ext cx="8124153" cy="360362"/>
          </a:xfrm>
        </p:spPr>
        <p:txBody>
          <a:bodyPr>
            <a:normAutofit fontScale="90000"/>
          </a:bodyPr>
          <a:lstStyle/>
          <a:p>
            <a:pPr marL="304800" indent="-304800" fontAlgn="auto">
              <a:spcAft>
                <a:spcPts val="0"/>
              </a:spcAft>
              <a:defRPr/>
            </a:pPr>
            <a:r>
              <a:rPr lang="ja-JP" altLang="ja-JP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＜</a:t>
            </a:r>
            <a:r>
              <a:rPr lang="ja-JP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口腔ケアが介護の手間を楽にする</a:t>
            </a:r>
            <a:r>
              <a:rPr lang="en-US" altLang="ja-JP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⁈</a:t>
            </a:r>
            <a:r>
              <a:rPr lang="ja-JP" altLang="ja-JP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＞</a:t>
            </a:r>
            <a:r>
              <a:rPr lang="ja-JP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　</a:t>
            </a:r>
            <a:r>
              <a:rPr lang="ja-JP" altLang="en-US" sz="13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インスリン注射が</a:t>
            </a:r>
            <a:r>
              <a:rPr lang="en-US" altLang="ja-JP" sz="13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3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回から</a:t>
            </a:r>
            <a:r>
              <a:rPr lang="en-US" altLang="ja-JP" sz="13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3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回に</a:t>
            </a:r>
            <a:r>
              <a:rPr lang="en-US" altLang="ja-JP" sz="13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13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ja-JP" altLang="ja-JP" sz="1300" i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54060CA1-9B7A-F888-D63B-D9B22049B1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19" y="908079"/>
            <a:ext cx="7853363" cy="5785201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01EDA7C3-B87E-EF6C-AA84-8ED0E015212A}"/>
              </a:ext>
            </a:extLst>
          </p:cNvPr>
          <p:cNvSpPr/>
          <p:nvPr/>
        </p:nvSpPr>
        <p:spPr bwMode="auto">
          <a:xfrm>
            <a:off x="322263" y="674119"/>
            <a:ext cx="1860115" cy="76832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糖尿病</a:t>
            </a:r>
          </a:p>
        </p:txBody>
      </p:sp>
    </p:spTree>
    <p:extLst>
      <p:ext uri="{BB962C8B-B14F-4D97-AF65-F5344CB8AC3E}">
        <p14:creationId xmlns:p14="http://schemas.microsoft.com/office/powerpoint/2010/main" val="104038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00F34-4327-0F28-5905-03532E004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4285D34-719C-1273-188B-7C74A2AB7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262" y="232446"/>
            <a:ext cx="8124153" cy="360362"/>
          </a:xfrm>
        </p:spPr>
        <p:txBody>
          <a:bodyPr>
            <a:normAutofit fontScale="90000"/>
          </a:bodyPr>
          <a:lstStyle/>
          <a:p>
            <a:pPr marL="304800" indent="-304800" fontAlgn="auto">
              <a:spcAft>
                <a:spcPts val="0"/>
              </a:spcAft>
              <a:defRPr/>
            </a:pPr>
            <a:r>
              <a:rPr lang="ja-JP" altLang="ja-JP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＜</a:t>
            </a:r>
            <a:r>
              <a:rPr lang="ja-JP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インスリン</a:t>
            </a:r>
            <a:r>
              <a:rPr lang="en-US" altLang="ja-JP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2</a:t>
            </a:r>
            <a:r>
              <a:rPr lang="ja-JP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回⇒</a:t>
            </a:r>
            <a:r>
              <a:rPr lang="en-US" altLang="ja-JP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1</a:t>
            </a:r>
            <a:r>
              <a:rPr lang="ja-JP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回の口腔内</a:t>
            </a:r>
            <a:r>
              <a:rPr lang="ja-JP" altLang="ja-JP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＞</a:t>
            </a:r>
            <a:r>
              <a:rPr lang="ja-JP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ea typeface="HG丸ｺﾞｼｯｸM-PRO" pitchFamily="50" charset="-128"/>
              </a:rPr>
              <a:t>　</a:t>
            </a:r>
            <a:r>
              <a:rPr lang="ja-JP" altLang="en-US" sz="13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お口の炎症は手のひらサイズ！　</a:t>
            </a:r>
            <a:endParaRPr lang="ja-JP" altLang="ja-JP" sz="1300" i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 descr="食品, ドーナツ, 屋内, 座る が含まれている画像&#10;&#10;自動的に生成された説明">
            <a:extLst>
              <a:ext uri="{FF2B5EF4-FFF2-40B4-BE49-F238E27FC236}">
                <a16:creationId xmlns:a16="http://schemas.microsoft.com/office/drawing/2014/main" id="{A3AD25D5-5554-7E16-F4E0-526046880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980" y="1079182"/>
            <a:ext cx="2722880" cy="2072640"/>
          </a:xfrm>
          <a:prstGeom prst="rect">
            <a:avLst/>
          </a:prstGeom>
        </p:spPr>
      </p:pic>
      <p:pic>
        <p:nvPicPr>
          <p:cNvPr id="6" name="図 5" descr="ドーナツを持っている手&#10;&#10;中程度の精度で自動的に生成された説明">
            <a:extLst>
              <a:ext uri="{FF2B5EF4-FFF2-40B4-BE49-F238E27FC236}">
                <a16:creationId xmlns:a16="http://schemas.microsoft.com/office/drawing/2014/main" id="{834364F3-0A5E-AC8D-0826-8B16BBAFD6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2334" y="1130435"/>
            <a:ext cx="2646806" cy="2021387"/>
          </a:xfrm>
          <a:prstGeom prst="rect">
            <a:avLst/>
          </a:prstGeom>
        </p:spPr>
      </p:pic>
      <p:pic>
        <p:nvPicPr>
          <p:cNvPr id="8" name="図 7" descr="ドーナツを持っている手&#10;&#10;中程度の精度で自動的に生成された説明">
            <a:extLst>
              <a:ext uri="{FF2B5EF4-FFF2-40B4-BE49-F238E27FC236}">
                <a16:creationId xmlns:a16="http://schemas.microsoft.com/office/drawing/2014/main" id="{2EFFBEC9-092C-6FFC-8581-727777CF8A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344546" y="1130433"/>
            <a:ext cx="2646804" cy="2061454"/>
          </a:xfrm>
          <a:prstGeom prst="rect">
            <a:avLst/>
          </a:prstGeom>
        </p:spPr>
      </p:pic>
      <p:pic>
        <p:nvPicPr>
          <p:cNvPr id="10" name="図 9" descr="人の顔&#10;&#10;低い精度で自動的に生成された説明">
            <a:extLst>
              <a:ext uri="{FF2B5EF4-FFF2-40B4-BE49-F238E27FC236}">
                <a16:creationId xmlns:a16="http://schemas.microsoft.com/office/drawing/2014/main" id="{CD4D45C2-10EC-68E9-C20E-67B70328D5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902459" y="3826627"/>
            <a:ext cx="3669541" cy="2430052"/>
          </a:xfrm>
          <a:prstGeom prst="rect">
            <a:avLst/>
          </a:prstGeom>
        </p:spPr>
      </p:pic>
      <p:pic>
        <p:nvPicPr>
          <p:cNvPr id="12" name="図 11" descr="歯を磨いている女性&#10;&#10;低い精度で自動的に生成された説明">
            <a:extLst>
              <a:ext uri="{FF2B5EF4-FFF2-40B4-BE49-F238E27FC236}">
                <a16:creationId xmlns:a16="http://schemas.microsoft.com/office/drawing/2014/main" id="{2B70BECE-B673-0235-54BF-C6C14E0CB7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2"/>
          <a:stretch/>
        </p:blipFill>
        <p:spPr>
          <a:xfrm>
            <a:off x="5025863" y="3876393"/>
            <a:ext cx="3499858" cy="2380286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711324D2-94F5-812B-5C36-5D38D64AAD8D}"/>
              </a:ext>
            </a:extLst>
          </p:cNvPr>
          <p:cNvSpPr/>
          <p:nvPr/>
        </p:nvSpPr>
        <p:spPr bwMode="auto">
          <a:xfrm>
            <a:off x="3297796" y="5128180"/>
            <a:ext cx="790476" cy="7070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1ED3101-3C78-5D65-1376-DA87C8E19F4D}"/>
              </a:ext>
            </a:extLst>
          </p:cNvPr>
          <p:cNvSpPr/>
          <p:nvPr/>
        </p:nvSpPr>
        <p:spPr bwMode="auto">
          <a:xfrm>
            <a:off x="6724499" y="4977236"/>
            <a:ext cx="790476" cy="7070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AA746919-287F-F875-3F9C-48393F14DA1B}"/>
              </a:ext>
            </a:extLst>
          </p:cNvPr>
          <p:cNvSpPr/>
          <p:nvPr/>
        </p:nvSpPr>
        <p:spPr bwMode="auto">
          <a:xfrm>
            <a:off x="5554070" y="4914928"/>
            <a:ext cx="790476" cy="7070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6BAD734C-43B5-2814-D5B3-C773E6D1EA8A}"/>
              </a:ext>
            </a:extLst>
          </p:cNvPr>
          <p:cNvSpPr/>
          <p:nvPr/>
        </p:nvSpPr>
        <p:spPr bwMode="auto">
          <a:xfrm>
            <a:off x="3039572" y="1079182"/>
            <a:ext cx="697584" cy="20726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FA117C1-A52C-B2E2-E2B5-39407B497067}"/>
              </a:ext>
            </a:extLst>
          </p:cNvPr>
          <p:cNvSpPr txBox="1"/>
          <p:nvPr/>
        </p:nvSpPr>
        <p:spPr>
          <a:xfrm>
            <a:off x="3056031" y="997871"/>
            <a:ext cx="3150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ポリグリップ除去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DA34503-0FC5-EBD1-6317-D13598A4A1F1}"/>
              </a:ext>
            </a:extLst>
          </p:cNvPr>
          <p:cNvSpPr txBox="1"/>
          <p:nvPr/>
        </p:nvSpPr>
        <p:spPr>
          <a:xfrm>
            <a:off x="5772906" y="3191887"/>
            <a:ext cx="8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黒カビ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0908823-8412-E56A-E670-E9D3FF5760D2}"/>
              </a:ext>
            </a:extLst>
          </p:cNvPr>
          <p:cNvSpPr txBox="1"/>
          <p:nvPr/>
        </p:nvSpPr>
        <p:spPr>
          <a:xfrm>
            <a:off x="1866507" y="6250364"/>
            <a:ext cx="614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残痕周りの炎症・義歯床接触箇所の炎症・舌カンジダ</a:t>
            </a:r>
          </a:p>
        </p:txBody>
      </p:sp>
    </p:spTree>
    <p:extLst>
      <p:ext uri="{BB962C8B-B14F-4D97-AF65-F5344CB8AC3E}">
        <p14:creationId xmlns:p14="http://schemas.microsoft.com/office/powerpoint/2010/main" val="275803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ー 3">
            <a:extLst>
              <a:ext uri="{FF2B5EF4-FFF2-40B4-BE49-F238E27FC236}">
                <a16:creationId xmlns:a16="http://schemas.microsoft.com/office/drawing/2014/main" id="{274D98B3-00B2-6E40-B819-513A396D47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29588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3EA11077-92E2-4886-BDB3-C9F4FE704300}" type="slidenum">
              <a:rPr lang="ja-JP" altLang="en-US" smtClean="0">
                <a:solidFill>
                  <a:srgbClr val="FFFFFF"/>
                </a:solidFill>
                <a:latin typeface="ＭＳ ゴシック" panose="020B0609070205080204" pitchFamily="49" charset="-128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8</a:t>
            </a:fld>
            <a:endParaRPr lang="ja-JP" altLang="en-US">
              <a:solidFill>
                <a:srgbClr val="FFFFFF"/>
              </a:solidFill>
              <a:latin typeface="ＭＳ ゴシック" panose="020B0609070205080204" pitchFamily="49" charset="-128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8FCA725-D54A-5F77-4FC1-06B22DEB0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5445125" cy="56197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marL="342900" indent="-34290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4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0" lang="ja-JP" altLang="ja-JP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HG丸ｺﾞｼｯｸM-PRO" pitchFamily="50" charset="-128"/>
            </a:endParaRPr>
          </a:p>
        </p:txBody>
      </p:sp>
      <p:sp>
        <p:nvSpPr>
          <p:cNvPr id="20493" name="テキスト ボックス 5">
            <a:extLst>
              <a:ext uri="{FF2B5EF4-FFF2-40B4-BE49-F238E27FC236}">
                <a16:creationId xmlns:a16="http://schemas.microsoft.com/office/drawing/2014/main" id="{34C2038C-1D98-46A8-DB39-3E09C157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247" y="6548477"/>
            <a:ext cx="21047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2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参照）第一三共ヘルスケア</a:t>
            </a:r>
            <a:endParaRPr lang="ja-JP" altLang="en-US" sz="1200" b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C39A26-F0FE-74FE-645C-3B6FF564CD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4426" y="189572"/>
            <a:ext cx="4056729" cy="2701822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BE6C7A1-5042-F726-7047-E5BA33F4C42B}"/>
              </a:ext>
            </a:extLst>
          </p:cNvPr>
          <p:cNvGrpSpPr/>
          <p:nvPr/>
        </p:nvGrpSpPr>
        <p:grpSpPr>
          <a:xfrm>
            <a:off x="5159690" y="556240"/>
            <a:ext cx="3734746" cy="2203687"/>
            <a:chOff x="5159690" y="556240"/>
            <a:chExt cx="3734746" cy="2203687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50580571-5D74-5E81-E129-769EF4E08423}"/>
                </a:ext>
              </a:extLst>
            </p:cNvPr>
            <p:cNvSpPr/>
            <p:nvPr/>
          </p:nvSpPr>
          <p:spPr bwMode="auto">
            <a:xfrm rot="1385111">
              <a:off x="5159690" y="1659480"/>
              <a:ext cx="206297" cy="607741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168C7A0-5E81-52D6-0CE7-D0DACE806D78}"/>
                </a:ext>
              </a:extLst>
            </p:cNvPr>
            <p:cNvGrpSpPr/>
            <p:nvPr/>
          </p:nvGrpSpPr>
          <p:grpSpPr>
            <a:xfrm>
              <a:off x="5379478" y="556240"/>
              <a:ext cx="3514958" cy="2203687"/>
              <a:chOff x="5475793" y="534963"/>
              <a:chExt cx="3514958" cy="2203687"/>
            </a:xfrm>
          </p:grpSpPr>
          <p:sp>
            <p:nvSpPr>
              <p:cNvPr id="17416" name="角丸四角形 8">
                <a:extLst>
                  <a:ext uri="{FF2B5EF4-FFF2-40B4-BE49-F238E27FC236}">
                    <a16:creationId xmlns:a16="http://schemas.microsoft.com/office/drawing/2014/main" id="{5E0147FB-5D4D-80FF-42B5-F88148F90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2904" y="534963"/>
                <a:ext cx="2267847" cy="2203687"/>
              </a:xfrm>
              <a:prstGeom prst="roundRect">
                <a:avLst>
                  <a:gd name="adj" fmla="val 16667"/>
                </a:avLst>
              </a:prstGeom>
              <a:solidFill>
                <a:srgbClr val="0000FF"/>
              </a:solidFill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lvl1pPr eaLnBrk="0" hangingPunct="0">
                  <a:spcBef>
                    <a:spcPct val="25000"/>
                  </a:spcBef>
                  <a:spcAft>
                    <a:spcPct val="25000"/>
                  </a:spcAft>
                  <a:buSzPct val="70000"/>
                  <a:buFont typeface="Wingdings" pitchFamily="2" charset="2"/>
                  <a:buChar char="p"/>
                  <a:defRPr sz="1400" b="1">
                    <a:solidFill>
                      <a:schemeClr val="tx1"/>
                    </a:solidFill>
                    <a:latin typeface="ＭＳ Ｐゴシック" pitchFamily="50" charset="-128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5000"/>
                  </a:spcBef>
                  <a:spcAft>
                    <a:spcPct val="25000"/>
                  </a:spcAft>
                  <a:buSzPct val="70000"/>
                  <a:buFont typeface="Wingdings" pitchFamily="2" charset="2"/>
                  <a:buChar char="p"/>
                  <a:defRPr sz="1200">
                    <a:solidFill>
                      <a:schemeClr val="tx1"/>
                    </a:solidFill>
                    <a:latin typeface="ＭＳ Ｐゴシック" pitchFamily="50" charset="-128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5000"/>
                  </a:spcBef>
                  <a:spcAft>
                    <a:spcPct val="25000"/>
                  </a:spcAft>
                  <a:buSzPct val="70000"/>
                  <a:buFont typeface="Wingdings" pitchFamily="2" charset="2"/>
                  <a:buChar char="p"/>
                  <a:defRPr sz="1200">
                    <a:solidFill>
                      <a:schemeClr val="tx1"/>
                    </a:solidFill>
                    <a:latin typeface="ＭＳ Ｐゴシック" pitchFamily="50" charset="-128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5000"/>
                  </a:spcBef>
                  <a:spcAft>
                    <a:spcPct val="25000"/>
                  </a:spcAft>
                  <a:buSzPct val="70000"/>
                  <a:buFont typeface="Wingdings" pitchFamily="2" charset="2"/>
                  <a:buChar char="p"/>
                  <a:defRPr sz="1200">
                    <a:solidFill>
                      <a:schemeClr val="tx1"/>
                    </a:solidFill>
                    <a:latin typeface="ＭＳ Ｐゴシック" pitchFamily="50" charset="-128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5000"/>
                  </a:spcBef>
                  <a:spcAft>
                    <a:spcPct val="25000"/>
                  </a:spcAft>
                  <a:buSzPct val="70000"/>
                  <a:buFont typeface="Wingdings" pitchFamily="2" charset="2"/>
                  <a:buChar char="p"/>
                  <a:defRPr sz="1200">
                    <a:solidFill>
                      <a:schemeClr val="tx1"/>
                    </a:solidFill>
                    <a:latin typeface="ＭＳ Ｐゴシック" pitchFamily="50" charset="-128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SzPct val="70000"/>
                  <a:buFont typeface="Wingdings" pitchFamily="2" charset="2"/>
                  <a:buChar char="p"/>
                  <a:defRPr sz="1200">
                    <a:solidFill>
                      <a:schemeClr val="tx1"/>
                    </a:solidFill>
                    <a:latin typeface="ＭＳ Ｐゴシック" pitchFamily="50" charset="-128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SzPct val="70000"/>
                  <a:buFont typeface="Wingdings" pitchFamily="2" charset="2"/>
                  <a:buChar char="p"/>
                  <a:defRPr sz="1200">
                    <a:solidFill>
                      <a:schemeClr val="tx1"/>
                    </a:solidFill>
                    <a:latin typeface="ＭＳ Ｐゴシック" pitchFamily="50" charset="-128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SzPct val="70000"/>
                  <a:buFont typeface="Wingdings" pitchFamily="2" charset="2"/>
                  <a:buChar char="p"/>
                  <a:defRPr sz="1200">
                    <a:solidFill>
                      <a:schemeClr val="tx1"/>
                    </a:solidFill>
                    <a:latin typeface="ＭＳ Ｐゴシック" pitchFamily="50" charset="-128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25000"/>
                  </a:spcAft>
                  <a:buSzPct val="70000"/>
                  <a:buFont typeface="Wingdings" pitchFamily="2" charset="2"/>
                  <a:buChar char="p"/>
                  <a:defRPr sz="1200">
                    <a:solidFill>
                      <a:schemeClr val="tx1"/>
                    </a:solidFill>
                    <a:latin typeface="ＭＳ Ｐゴシック" pitchFamily="50" charset="-128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  <a:defRPr/>
                </a:pPr>
                <a:r>
                  <a:rPr kumimoji="0" lang="ja-JP" altLang="en-US" sz="240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歯周ポケット</a:t>
                </a:r>
                <a:endParaRPr kumimoji="0" lang="en-US" altLang="ja-JP" sz="240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  <a:defRPr/>
                </a:pPr>
                <a:r>
                  <a:rPr kumimoji="0" lang="ja-JP" altLang="en-US" sz="2400" b="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・悪玉菌の</a:t>
                </a:r>
                <a:endParaRPr kumimoji="0" lang="en-US" altLang="ja-JP" sz="2400" b="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  <a:defRPr/>
                </a:pPr>
                <a:r>
                  <a:rPr kumimoji="0" lang="ja-JP" altLang="en-US" sz="2400" b="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生息地</a:t>
                </a:r>
                <a:endParaRPr kumimoji="0" lang="en-US" altLang="ja-JP" sz="2400" b="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  <a:defRPr/>
                </a:pPr>
                <a:r>
                  <a:rPr kumimoji="0" lang="ja-JP" altLang="en-US" sz="2400" b="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・歯磨きの</a:t>
                </a:r>
                <a:endParaRPr kumimoji="0" lang="en-US" altLang="ja-JP" sz="2400" b="0" dirty="0">
                  <a:solidFill>
                    <a:schemeClr val="bg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  <a:defRPr/>
                </a:pPr>
                <a:r>
                  <a:rPr kumimoji="0" lang="ja-JP" altLang="en-US" sz="2400" b="0" dirty="0">
                    <a:solidFill>
                      <a:schemeClr val="bg1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 ポイント</a:t>
                </a:r>
              </a:p>
            </p:txBody>
          </p:sp>
          <p:sp>
            <p:nvSpPr>
              <p:cNvPr id="5" name="矢印: ストライプ 4">
                <a:extLst>
                  <a:ext uri="{FF2B5EF4-FFF2-40B4-BE49-F238E27FC236}">
                    <a16:creationId xmlns:a16="http://schemas.microsoft.com/office/drawing/2014/main" id="{CF277D78-BD8C-38D8-1125-EABB898E047A}"/>
                  </a:ext>
                </a:extLst>
              </p:cNvPr>
              <p:cNvSpPr/>
              <p:nvPr/>
            </p:nvSpPr>
            <p:spPr bwMode="auto">
              <a:xfrm rot="9055302">
                <a:off x="5475793" y="1068156"/>
                <a:ext cx="1419394" cy="363666"/>
              </a:xfrm>
              <a:prstGeom prst="stripedRightArrow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ＭＳ ゴシック" pitchFamily="49" charset="-128"/>
                  <a:ea typeface="ＭＳ ゴシック" pitchFamily="49" charset="-128"/>
                </a:endParaRPr>
              </a:p>
            </p:txBody>
          </p:sp>
        </p:grpSp>
      </p:grpSp>
      <p:sp>
        <p:nvSpPr>
          <p:cNvPr id="20489" name="Rectangle 76">
            <a:extLst>
              <a:ext uri="{FF2B5EF4-FFF2-40B4-BE49-F238E27FC236}">
                <a16:creationId xmlns:a16="http://schemas.microsoft.com/office/drawing/2014/main" id="{4F1633D5-7CC6-52BF-7445-110593312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97" y="286087"/>
            <a:ext cx="312176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04800" indent="-3048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304800" indent="-3048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304800" indent="-3048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304800" indent="-3048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304800" indent="-3048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762000" indent="-3048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1219200" indent="-3048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1676400" indent="-3048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2133600" indent="-3048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None/>
            </a:pPr>
            <a:r>
              <a:rPr kumimoji="0" lang="ja-JP" altLang="en-US" sz="24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＜歯周病とは？＞　</a:t>
            </a:r>
            <a:endParaRPr kumimoji="0" lang="ja-JP" altLang="en-US" sz="1600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5F2F3C1-68F5-0482-4F96-DE84A1F165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531" y="3098026"/>
            <a:ext cx="8748518" cy="320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78FCA725-D54A-5F77-4FC1-06B22DEB0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5445125" cy="56197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marL="342900" indent="-34290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400" b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fontAlgn="base">
              <a:spcBef>
                <a:spcPct val="25000"/>
              </a:spcBef>
              <a:spcAft>
                <a:spcPct val="25000"/>
              </a:spcAft>
              <a:buSzPct val="70000"/>
              <a:buFont typeface="Wingdings" pitchFamily="2" charset="2"/>
              <a:buChar char="p"/>
              <a:defRPr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0" lang="ja-JP" altLang="ja-JP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HG丸ｺﾞｼｯｸM-PRO" pitchFamily="50" charset="-128"/>
            </a:endParaRPr>
          </a:p>
        </p:txBody>
      </p:sp>
      <p:sp>
        <p:nvSpPr>
          <p:cNvPr id="20493" name="テキスト ボックス 5">
            <a:extLst>
              <a:ext uri="{FF2B5EF4-FFF2-40B4-BE49-F238E27FC236}">
                <a16:creationId xmlns:a16="http://schemas.microsoft.com/office/drawing/2014/main" id="{34C2038C-1D98-46A8-DB39-3E09C157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493" y="6548477"/>
            <a:ext cx="25815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kumimoji="0" lang="ja-JP" altLang="en-US" sz="12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参照）日大歯学部・サンスター</a:t>
            </a:r>
            <a:endParaRPr lang="ja-JP" altLang="en-US" sz="1200" b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489" name="Rectangle 76">
            <a:extLst>
              <a:ext uri="{FF2B5EF4-FFF2-40B4-BE49-F238E27FC236}">
                <a16:creationId xmlns:a16="http://schemas.microsoft.com/office/drawing/2014/main" id="{4F1633D5-7CC6-52BF-7445-110593312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96" y="286087"/>
            <a:ext cx="365202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04800" indent="-3048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304800" indent="-3048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304800" indent="-3048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304800" indent="-3048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304800" indent="-30480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762000" indent="-3048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1219200" indent="-3048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1676400" indent="-3048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2133600" indent="-304800" eaLnBrk="0" fontAlgn="base" hangingPunct="0">
              <a:spcBef>
                <a:spcPct val="25000"/>
              </a:spcBef>
              <a:spcAft>
                <a:spcPct val="25000"/>
              </a:spcAft>
              <a:buSzPct val="70000"/>
              <a:buFont typeface="Wingdings" panose="05000000000000000000" pitchFamily="2" charset="2"/>
              <a:buChar char="p"/>
              <a:defRPr sz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None/>
            </a:pPr>
            <a:r>
              <a:rPr kumimoji="0" lang="ja-JP" altLang="en-US" sz="24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＜お口の中の細菌 ①＞　</a:t>
            </a:r>
            <a:endParaRPr kumimoji="0" lang="ja-JP" altLang="en-US" sz="1600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FDCFEEF-E9DB-2109-F28C-1050D68FB4E5}"/>
              </a:ext>
            </a:extLst>
          </p:cNvPr>
          <p:cNvGrpSpPr/>
          <p:nvPr/>
        </p:nvGrpSpPr>
        <p:grpSpPr>
          <a:xfrm>
            <a:off x="325784" y="3886626"/>
            <a:ext cx="3848100" cy="2800350"/>
            <a:chOff x="325784" y="3886626"/>
            <a:chExt cx="3848100" cy="2800350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47CA80BA-7294-0101-9461-3EE6AA3C1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5784" y="3886626"/>
              <a:ext cx="3848100" cy="2800350"/>
            </a:xfrm>
            <a:prstGeom prst="rect">
              <a:avLst/>
            </a:prstGeom>
          </p:spPr>
        </p:pic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EF77FD7C-CF6B-74C3-38E6-D7DF077658D5}"/>
                </a:ext>
              </a:extLst>
            </p:cNvPr>
            <p:cNvSpPr/>
            <p:nvPr/>
          </p:nvSpPr>
          <p:spPr bwMode="auto">
            <a:xfrm>
              <a:off x="325784" y="3886626"/>
              <a:ext cx="2104753" cy="47261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ジンジバリス菌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32F8DA4-D739-067A-BAFE-3D13B7B44C79}"/>
              </a:ext>
            </a:extLst>
          </p:cNvPr>
          <p:cNvGrpSpPr/>
          <p:nvPr/>
        </p:nvGrpSpPr>
        <p:grpSpPr>
          <a:xfrm>
            <a:off x="4284835" y="3577195"/>
            <a:ext cx="4242503" cy="3077350"/>
            <a:chOff x="4650595" y="3554141"/>
            <a:chExt cx="4242503" cy="3077350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C7852AD6-E3F2-7D4B-8105-80CDB7A4EFBE}"/>
                </a:ext>
              </a:extLst>
            </p:cNvPr>
            <p:cNvGrpSpPr/>
            <p:nvPr/>
          </p:nvGrpSpPr>
          <p:grpSpPr>
            <a:xfrm>
              <a:off x="4650595" y="3554141"/>
              <a:ext cx="4242503" cy="3077350"/>
              <a:chOff x="4650595" y="3554141"/>
              <a:chExt cx="4242503" cy="3077350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D380028F-294C-0107-87A1-A9AF489F46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50595" y="3886626"/>
                <a:ext cx="3708563" cy="2744865"/>
              </a:xfrm>
              <a:prstGeom prst="rect">
                <a:avLst/>
              </a:prstGeom>
            </p:spPr>
          </p:pic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B6ABDD4-1D90-F555-5AD2-BA39D533302E}"/>
                  </a:ext>
                </a:extLst>
              </p:cNvPr>
              <p:cNvSpPr txBox="1"/>
              <p:nvPr/>
            </p:nvSpPr>
            <p:spPr>
              <a:xfrm>
                <a:off x="4650595" y="3554141"/>
                <a:ext cx="42425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/>
                  <a:t>増殖が悪玉歯周病菌を増幅させる。大腸がん初期から関与！</a:t>
                </a:r>
                <a:endParaRPr kumimoji="1" lang="ja-JP" altLang="en-US" dirty="0"/>
              </a:p>
            </p:txBody>
          </p:sp>
        </p:grp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6393815E-F138-6074-3910-2B12FCA34712}"/>
                </a:ext>
              </a:extLst>
            </p:cNvPr>
            <p:cNvSpPr/>
            <p:nvPr/>
          </p:nvSpPr>
          <p:spPr bwMode="auto">
            <a:xfrm>
              <a:off x="4650595" y="3886626"/>
              <a:ext cx="3762999" cy="47261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フゾバクテリウム </a:t>
              </a:r>
              <a:r>
                <a:rPr kumimoji="0" lang="ja-JP" altLang="en-US" sz="18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ヌクレアタム菌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0184F0B1-BC9A-AEB3-B44F-28E41829BC44}"/>
              </a:ext>
            </a:extLst>
          </p:cNvPr>
          <p:cNvGrpSpPr/>
          <p:nvPr/>
        </p:nvGrpSpPr>
        <p:grpSpPr>
          <a:xfrm>
            <a:off x="4173884" y="330083"/>
            <a:ext cx="4905705" cy="3198619"/>
            <a:chOff x="4173884" y="330083"/>
            <a:chExt cx="4905705" cy="3198619"/>
          </a:xfrm>
        </p:grpSpPr>
        <p:pic>
          <p:nvPicPr>
            <p:cNvPr id="16" name="図 15" descr="文字と絵が描かれた絵&#10;&#10;中程度の精度で">
              <a:extLst>
                <a:ext uri="{FF2B5EF4-FFF2-40B4-BE49-F238E27FC236}">
                  <a16:creationId xmlns:a16="http://schemas.microsoft.com/office/drawing/2014/main" id="{8E388EE4-AB64-8B71-48D3-D7C4EE0A8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3884" y="607082"/>
              <a:ext cx="4905705" cy="292162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1658F34-2F5A-1375-9E5A-CD6FD7DFC5CB}"/>
                </a:ext>
              </a:extLst>
            </p:cNvPr>
            <p:cNvSpPr txBox="1"/>
            <p:nvPr/>
          </p:nvSpPr>
          <p:spPr>
            <a:xfrm>
              <a:off x="4444817" y="330083"/>
              <a:ext cx="3652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歯周病への関連が高い順に分類したピラミッド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3F8091AD-0C6F-76BA-00EC-AB3771C631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128" y="885932"/>
            <a:ext cx="3812838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ユーザー設定デザイン_8">
  <a:themeElements>
    <a:clrScheme name="ユーザー設定デザイン_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設定デザイン_8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ja-JP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ゴシック" pitchFamily="49" charset="-128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ja-JP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ゴシック" pitchFamily="49" charset="-128"/>
            <a:ea typeface="ＭＳ ゴシック" pitchFamily="49" charset="-128"/>
          </a:defRPr>
        </a:defPPr>
      </a:lstStyle>
    </a:lnDef>
  </a:objectDefaults>
  <a:extraClrSchemeLst>
    <a:extraClrScheme>
      <a:clrScheme name="ユーザー設定デザイン_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ユーザー設定デザイン_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ユーザー設定デザイン_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ユーザー設定デザイン_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ユーザー設定デザイン_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ユーザー設定デザイン_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ユーザー設定デザイン_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ユーザー設定デザイン_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ユーザー設定デザイン_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ユーザー設定デザイン_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ユーザー設定デザイン_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ユーザー設定デザイン_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22186</TotalTime>
  <Pages>0</Pages>
  <Words>1200</Words>
  <Characters>0</Characters>
  <Application>Microsoft Office PowerPoint</Application>
  <DocSecurity>0</DocSecurity>
  <PresentationFormat>画面に合わせる (4:3)</PresentationFormat>
  <Lines>0</Lines>
  <Paragraphs>216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1" baseType="lpstr">
      <vt:lpstr>HG丸ｺﾞｼｯｸM-PRO</vt:lpstr>
      <vt:lpstr>HG祥南行書体</vt:lpstr>
      <vt:lpstr>ＭＳ Ｐゴシック</vt:lpstr>
      <vt:lpstr>ＭＳ ゴシック</vt:lpstr>
      <vt:lpstr>恋文ペン字</vt:lpstr>
      <vt:lpstr>Arial</vt:lpstr>
      <vt:lpstr>Arial Black</vt:lpstr>
      <vt:lpstr>Wingdings</vt:lpstr>
      <vt:lpstr>1_ユーザー設定デザイン_8</vt:lpstr>
      <vt:lpstr>PowerPoint プレゼンテーション</vt:lpstr>
      <vt:lpstr>PowerPoint プレゼンテーション</vt:lpstr>
      <vt:lpstr>PowerPoint プレゼンテーション</vt:lpstr>
      <vt:lpstr>＜口腔ケアが介護の手間を楽にする⁈＞　</vt:lpstr>
      <vt:lpstr>＜口腔ケアが介護の手間を楽にする⁈＞　</vt:lpstr>
      <vt:lpstr>＜口腔ケアが介護の手間を楽にする⁈＞　インスリン注射が2回から1回に…　</vt:lpstr>
      <vt:lpstr>＜インスリン2回⇒1回の口腔内＞　お口の炎症は手のひらサイズ！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＜口腔ケアの実際　ブラッシング①＞　磨く時のポイント </vt:lpstr>
      <vt:lpstr>＜口腔ケアの実際　ブラッシング ②＞　汚れやすい箇所 </vt:lpstr>
      <vt:lpstr>＜口腔ケアの実際＞　歯ブラシ選びの目安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＜入れ歯の清掃＞　まずは入れ歯を外して洗浄　　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PowerPoint口腔衛生</dc:title>
  <dc:creator>今田千恵美</dc:creator>
  <cp:lastModifiedBy>千恵美 今田</cp:lastModifiedBy>
  <cp:revision>648</cp:revision>
  <cp:lastPrinted>2024-10-23T06:04:48Z</cp:lastPrinted>
  <dcterms:created xsi:type="dcterms:W3CDTF">2009-05-21T04:27:52Z</dcterms:created>
  <dcterms:modified xsi:type="dcterms:W3CDTF">2025-01-21T01:01:30Z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1041-6.6.0.2724</vt:lpwstr>
  </property>
</Properties>
</file>